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68" r:id="rId4"/>
  </p:sldMasterIdLst>
  <p:notesMasterIdLst>
    <p:notesMasterId r:id="rId25"/>
  </p:notesMasterIdLst>
  <p:handoutMasterIdLst>
    <p:handoutMasterId r:id="rId26"/>
  </p:handoutMasterIdLst>
  <p:sldIdLst>
    <p:sldId id="256" r:id="rId5"/>
    <p:sldId id="278" r:id="rId6"/>
    <p:sldId id="257" r:id="rId7"/>
    <p:sldId id="290" r:id="rId8"/>
    <p:sldId id="291" r:id="rId9"/>
    <p:sldId id="292" r:id="rId10"/>
    <p:sldId id="258" r:id="rId11"/>
    <p:sldId id="280" r:id="rId12"/>
    <p:sldId id="274" r:id="rId13"/>
    <p:sldId id="295" r:id="rId14"/>
    <p:sldId id="293" r:id="rId15"/>
    <p:sldId id="294" r:id="rId16"/>
    <p:sldId id="264" r:id="rId17"/>
    <p:sldId id="281" r:id="rId18"/>
    <p:sldId id="282" r:id="rId19"/>
    <p:sldId id="283" r:id="rId20"/>
    <p:sldId id="285" r:id="rId21"/>
    <p:sldId id="286" r:id="rId22"/>
    <p:sldId id="287" r:id="rId23"/>
    <p:sldId id="28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42655" autoAdjust="0"/>
  </p:normalViewPr>
  <p:slideViewPr>
    <p:cSldViewPr snapToGrid="0">
      <p:cViewPr varScale="1">
        <p:scale>
          <a:sx n="106" d="100"/>
          <a:sy n="106"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F8E2223E-BCC1-42AB-AB38-31054DB66484}" type="datetimeFigureOut">
              <a:rPr lang="en-US" smtClean="0"/>
              <a:t>1/29/2025</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E6325141-3B6D-4F5E-A308-0178B8FAB79D}" type="slidenum">
              <a:rPr lang="en-US" smtClean="0"/>
              <a:t>‹#›</a:t>
            </a:fld>
            <a:endParaRPr lang="en-US"/>
          </a:p>
        </p:txBody>
      </p:sp>
    </p:spTree>
    <p:extLst>
      <p:ext uri="{BB962C8B-B14F-4D97-AF65-F5344CB8AC3E}">
        <p14:creationId xmlns:p14="http://schemas.microsoft.com/office/powerpoint/2010/main" val="1727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idx="1"/>
          </p:nvPr>
        </p:nvSpPr>
        <p:spPr>
          <a:xfrm>
            <a:off x="3971456" y="1"/>
            <a:ext cx="3037366" cy="466088"/>
          </a:xfrm>
          <a:prstGeom prst="rect">
            <a:avLst/>
          </a:prstGeom>
        </p:spPr>
        <p:txBody>
          <a:bodyPr vert="horz" lIns="91129" tIns="45565" rIns="91129" bIns="45565" rtlCol="0"/>
          <a:lstStyle>
            <a:lvl1pPr algn="r">
              <a:defRPr sz="1200"/>
            </a:lvl1pPr>
          </a:lstStyle>
          <a:p>
            <a:fld id="{FBF7B955-A48D-4909-A1DB-78E75352BB32}" type="datetimeFigureOut">
              <a:rPr lang="en-US" smtClean="0"/>
              <a:t>1/29/2025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129" tIns="45565" rIns="91129" bIns="45565" rtlCol="0" anchor="ctr"/>
          <a:lstStyle/>
          <a:p>
            <a:endParaRPr lang="en-US"/>
          </a:p>
        </p:txBody>
      </p:sp>
      <p:sp>
        <p:nvSpPr>
          <p:cNvPr id="5" name="Notes Placeholder 4"/>
          <p:cNvSpPr>
            <a:spLocks noGrp="1"/>
          </p:cNvSpPr>
          <p:nvPr>
            <p:ph type="body" sz="quarter" idx="3"/>
          </p:nvPr>
        </p:nvSpPr>
        <p:spPr>
          <a:xfrm>
            <a:off x="700567" y="4473813"/>
            <a:ext cx="5609267" cy="3660537"/>
          </a:xfrm>
          <a:prstGeom prst="rect">
            <a:avLst/>
          </a:prstGeom>
        </p:spPr>
        <p:txBody>
          <a:bodyPr vert="horz" lIns="91129" tIns="45565" rIns="91129" bIns="455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367" cy="466088"/>
          </a:xfrm>
          <a:prstGeom prst="rect">
            <a:avLst/>
          </a:prstGeom>
        </p:spPr>
        <p:txBody>
          <a:bodyPr vert="horz" lIns="91129" tIns="45565" rIns="91129" bIns="45565" rtlCol="0" anchor="b"/>
          <a:lstStyle>
            <a:lvl1pPr algn="l">
              <a:defRPr sz="1200"/>
            </a:lvl1pPr>
          </a:lstStyle>
          <a:p>
            <a:endParaRPr lang="en-US"/>
          </a:p>
        </p:txBody>
      </p:sp>
      <p:sp>
        <p:nvSpPr>
          <p:cNvPr id="7" name="Slide Number Placeholder 6"/>
          <p:cNvSpPr>
            <a:spLocks noGrp="1"/>
          </p:cNvSpPr>
          <p:nvPr>
            <p:ph type="sldNum" sz="quarter" idx="5"/>
          </p:nvPr>
        </p:nvSpPr>
        <p:spPr>
          <a:xfrm>
            <a:off x="3971456" y="8830312"/>
            <a:ext cx="3037366" cy="466088"/>
          </a:xfrm>
          <a:prstGeom prst="rect">
            <a:avLst/>
          </a:prstGeom>
        </p:spPr>
        <p:txBody>
          <a:bodyPr vert="horz" lIns="91129" tIns="45565" rIns="91129" bIns="45565" rtlCol="0" anchor="b"/>
          <a:lstStyle>
            <a:lvl1pPr algn="r">
              <a:defRPr sz="1200"/>
            </a:lvl1pPr>
          </a:lstStyle>
          <a:p>
            <a:fld id="{FF87D43D-8D8A-4E58-80FB-3ECFF743F412}" type="slidenum">
              <a:rPr lang="en-US" smtClean="0"/>
              <a:t>‹#›</a:t>
            </a:fld>
            <a:endParaRPr lang="en-US"/>
          </a:p>
        </p:txBody>
      </p:sp>
    </p:spTree>
    <p:extLst>
      <p:ext uri="{BB962C8B-B14F-4D97-AF65-F5344CB8AC3E}">
        <p14:creationId xmlns:p14="http://schemas.microsoft.com/office/powerpoint/2010/main" val="421117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1</a:t>
            </a:fld>
            <a:endParaRPr lang="en-US"/>
          </a:p>
        </p:txBody>
      </p:sp>
    </p:spTree>
    <p:extLst>
      <p:ext uri="{BB962C8B-B14F-4D97-AF65-F5344CB8AC3E}">
        <p14:creationId xmlns:p14="http://schemas.microsoft.com/office/powerpoint/2010/main" val="61149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14</a:t>
            </a:fld>
            <a:endParaRPr lang="en-US"/>
          </a:p>
        </p:txBody>
      </p:sp>
    </p:spTree>
    <p:extLst>
      <p:ext uri="{BB962C8B-B14F-4D97-AF65-F5344CB8AC3E}">
        <p14:creationId xmlns:p14="http://schemas.microsoft.com/office/powerpoint/2010/main" val="360158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15</a:t>
            </a:fld>
            <a:endParaRPr lang="en-US"/>
          </a:p>
        </p:txBody>
      </p:sp>
    </p:spTree>
    <p:extLst>
      <p:ext uri="{BB962C8B-B14F-4D97-AF65-F5344CB8AC3E}">
        <p14:creationId xmlns:p14="http://schemas.microsoft.com/office/powerpoint/2010/main" val="170482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16</a:t>
            </a:fld>
            <a:endParaRPr lang="en-US"/>
          </a:p>
        </p:txBody>
      </p:sp>
    </p:spTree>
    <p:extLst>
      <p:ext uri="{BB962C8B-B14F-4D97-AF65-F5344CB8AC3E}">
        <p14:creationId xmlns:p14="http://schemas.microsoft.com/office/powerpoint/2010/main" val="177750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17</a:t>
            </a:fld>
            <a:endParaRPr lang="en-US"/>
          </a:p>
        </p:txBody>
      </p:sp>
    </p:spTree>
    <p:extLst>
      <p:ext uri="{BB962C8B-B14F-4D97-AF65-F5344CB8AC3E}">
        <p14:creationId xmlns:p14="http://schemas.microsoft.com/office/powerpoint/2010/main" val="317647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18</a:t>
            </a:fld>
            <a:endParaRPr lang="en-US"/>
          </a:p>
        </p:txBody>
      </p:sp>
    </p:spTree>
    <p:extLst>
      <p:ext uri="{BB962C8B-B14F-4D97-AF65-F5344CB8AC3E}">
        <p14:creationId xmlns:p14="http://schemas.microsoft.com/office/powerpoint/2010/main" val="57430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19</a:t>
            </a:fld>
            <a:endParaRPr lang="en-US"/>
          </a:p>
        </p:txBody>
      </p:sp>
    </p:spTree>
    <p:extLst>
      <p:ext uri="{BB962C8B-B14F-4D97-AF65-F5344CB8AC3E}">
        <p14:creationId xmlns:p14="http://schemas.microsoft.com/office/powerpoint/2010/main" val="168449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20</a:t>
            </a:fld>
            <a:endParaRPr lang="en-US"/>
          </a:p>
        </p:txBody>
      </p:sp>
    </p:spTree>
    <p:extLst>
      <p:ext uri="{BB962C8B-B14F-4D97-AF65-F5344CB8AC3E}">
        <p14:creationId xmlns:p14="http://schemas.microsoft.com/office/powerpoint/2010/main" val="75461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3</a:t>
            </a:fld>
            <a:endParaRPr lang="en-US"/>
          </a:p>
        </p:txBody>
      </p:sp>
    </p:spTree>
    <p:extLst>
      <p:ext uri="{BB962C8B-B14F-4D97-AF65-F5344CB8AC3E}">
        <p14:creationId xmlns:p14="http://schemas.microsoft.com/office/powerpoint/2010/main" val="54566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 </a:t>
            </a:r>
          </a:p>
        </p:txBody>
      </p:sp>
      <p:sp>
        <p:nvSpPr>
          <p:cNvPr id="4" name="Slide Number Placeholder 3"/>
          <p:cNvSpPr>
            <a:spLocks noGrp="1"/>
          </p:cNvSpPr>
          <p:nvPr>
            <p:ph type="sldNum" sz="quarter" idx="5"/>
          </p:nvPr>
        </p:nvSpPr>
        <p:spPr/>
        <p:txBody>
          <a:bodyPr/>
          <a:lstStyle/>
          <a:p>
            <a:fld id="{FF87D43D-8D8A-4E58-80FB-3ECFF743F412}" type="slidenum">
              <a:rPr lang="en-US" smtClean="0"/>
              <a:t>7</a:t>
            </a:fld>
            <a:endParaRPr lang="en-US"/>
          </a:p>
        </p:txBody>
      </p:sp>
    </p:spTree>
    <p:extLst>
      <p:ext uri="{BB962C8B-B14F-4D97-AF65-F5344CB8AC3E}">
        <p14:creationId xmlns:p14="http://schemas.microsoft.com/office/powerpoint/2010/main" val="238609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D43D-8D8A-4E58-80FB-3ECFF743F412}" type="slidenum">
              <a:rPr lang="en-US" smtClean="0"/>
              <a:t>8</a:t>
            </a:fld>
            <a:endParaRPr lang="en-US"/>
          </a:p>
        </p:txBody>
      </p:sp>
    </p:spTree>
    <p:extLst>
      <p:ext uri="{BB962C8B-B14F-4D97-AF65-F5344CB8AC3E}">
        <p14:creationId xmlns:p14="http://schemas.microsoft.com/office/powerpoint/2010/main" val="40850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9</a:t>
            </a:fld>
            <a:endParaRPr lang="en-US"/>
          </a:p>
        </p:txBody>
      </p:sp>
    </p:spTree>
    <p:extLst>
      <p:ext uri="{BB962C8B-B14F-4D97-AF65-F5344CB8AC3E}">
        <p14:creationId xmlns:p14="http://schemas.microsoft.com/office/powerpoint/2010/main" val="201700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10</a:t>
            </a:fld>
            <a:endParaRPr lang="en-US"/>
          </a:p>
        </p:txBody>
      </p:sp>
    </p:spTree>
    <p:extLst>
      <p:ext uri="{BB962C8B-B14F-4D97-AF65-F5344CB8AC3E}">
        <p14:creationId xmlns:p14="http://schemas.microsoft.com/office/powerpoint/2010/main" val="307786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11</a:t>
            </a:fld>
            <a:endParaRPr lang="en-US"/>
          </a:p>
        </p:txBody>
      </p:sp>
    </p:spTree>
    <p:extLst>
      <p:ext uri="{BB962C8B-B14F-4D97-AF65-F5344CB8AC3E}">
        <p14:creationId xmlns:p14="http://schemas.microsoft.com/office/powerpoint/2010/main" val="365023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12</a:t>
            </a:fld>
            <a:endParaRPr lang="en-US"/>
          </a:p>
        </p:txBody>
      </p:sp>
    </p:spTree>
    <p:extLst>
      <p:ext uri="{BB962C8B-B14F-4D97-AF65-F5344CB8AC3E}">
        <p14:creationId xmlns:p14="http://schemas.microsoft.com/office/powerpoint/2010/main" val="160634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FF87D43D-8D8A-4E58-80FB-3ECFF743F412}" type="slidenum">
              <a:rPr lang="en-US" smtClean="0"/>
              <a:t>13</a:t>
            </a:fld>
            <a:endParaRPr lang="en-US"/>
          </a:p>
        </p:txBody>
      </p:sp>
    </p:spTree>
    <p:extLst>
      <p:ext uri="{BB962C8B-B14F-4D97-AF65-F5344CB8AC3E}">
        <p14:creationId xmlns:p14="http://schemas.microsoft.com/office/powerpoint/2010/main" val="350763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00202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1654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377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549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296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695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231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68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160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94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1590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24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28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67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0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232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739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1/29/2025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2747654"/>
      </p:ext>
    </p:extLst>
  </p:cSld>
  <p:clrMap bg1="dk1" tx1="lt1" bg2="dk2" tx2="lt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95269" y="1122363"/>
            <a:ext cx="9001462" cy="2910264"/>
          </a:xfrm>
        </p:spPr>
        <p:txBody>
          <a:bodyPr>
            <a:normAutofit/>
          </a:bodyPr>
          <a:lstStyle/>
          <a:p>
            <a:r>
              <a:rPr lang="en-US" sz="6000">
                <a:solidFill>
                  <a:srgbClr val="FFFFFF"/>
                </a:solidFill>
              </a:rPr>
              <a:t>What to expect When you have a 6</a:t>
            </a:r>
            <a:r>
              <a:rPr lang="en-US" sz="6000" baseline="30000">
                <a:solidFill>
                  <a:srgbClr val="FFFFFF"/>
                </a:solidFill>
              </a:rPr>
              <a:t>th</a:t>
            </a:r>
            <a:r>
              <a:rPr lang="en-US" sz="6000">
                <a:solidFill>
                  <a:srgbClr val="FFFFFF"/>
                </a:solidFill>
              </a:rPr>
              <a:t> Grader</a:t>
            </a:r>
          </a:p>
        </p:txBody>
      </p:sp>
      <p:sp>
        <p:nvSpPr>
          <p:cNvPr id="3" name="Subtitle 2"/>
          <p:cNvSpPr>
            <a:spLocks noGrp="1"/>
          </p:cNvSpPr>
          <p:nvPr>
            <p:ph type="subTitle" idx="1"/>
          </p:nvPr>
        </p:nvSpPr>
        <p:spPr>
          <a:xfrm>
            <a:off x="1595269" y="4113061"/>
            <a:ext cx="9001462" cy="1300842"/>
          </a:xfrm>
        </p:spPr>
        <p:txBody>
          <a:bodyPr>
            <a:normAutofit/>
          </a:bodyPr>
          <a:lstStyle/>
          <a:p>
            <a:r>
              <a:rPr lang="en-US">
                <a:solidFill>
                  <a:srgbClr val="FFFFFF"/>
                </a:solidFill>
              </a:rPr>
              <a:t>First Colony Middle School</a:t>
            </a:r>
          </a:p>
          <a:p>
            <a:endParaRPr lang="en-US">
              <a:solidFill>
                <a:srgbClr val="FFFFFF"/>
              </a:solidFill>
            </a:endParaRPr>
          </a:p>
        </p:txBody>
      </p:sp>
      <p:pic>
        <p:nvPicPr>
          <p:cNvPr id="5" name="Picture 4" descr="A blue and white tiger head&#10;&#10;Description automatically generated">
            <a:extLst>
              <a:ext uri="{FF2B5EF4-FFF2-40B4-BE49-F238E27FC236}">
                <a16:creationId xmlns:a16="http://schemas.microsoft.com/office/drawing/2014/main" id="{A47D66F4-0395-65E2-3EAA-EF8DAAF4F04D}"/>
              </a:ext>
            </a:extLst>
          </p:cNvPr>
          <p:cNvPicPr>
            <a:picLocks noChangeAspect="1"/>
          </p:cNvPicPr>
          <p:nvPr/>
        </p:nvPicPr>
        <p:blipFill>
          <a:blip r:embed="rId3"/>
          <a:stretch>
            <a:fillRect/>
          </a:stretch>
        </p:blipFill>
        <p:spPr>
          <a:xfrm>
            <a:off x="5171997" y="4612772"/>
            <a:ext cx="1863219" cy="1420483"/>
          </a:xfrm>
          <a:prstGeom prst="rect">
            <a:avLst/>
          </a:prstGeom>
        </p:spPr>
      </p:pic>
    </p:spTree>
    <p:extLst>
      <p:ext uri="{BB962C8B-B14F-4D97-AF65-F5344CB8AC3E}">
        <p14:creationId xmlns:p14="http://schemas.microsoft.com/office/powerpoint/2010/main" val="416181509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Pencil and answer-sheet">
            <a:extLst>
              <a:ext uri="{FF2B5EF4-FFF2-40B4-BE49-F238E27FC236}">
                <a16:creationId xmlns:a16="http://schemas.microsoft.com/office/drawing/2014/main" id="{5DE6B4CD-61D7-F1C0-044D-17559FCA4999}"/>
              </a:ext>
            </a:extLst>
          </p:cNvPr>
          <p:cNvPicPr>
            <a:picLocks noChangeAspect="1"/>
          </p:cNvPicPr>
          <p:nvPr/>
        </p:nvPicPr>
        <p:blipFill rotWithShape="1">
          <a:blip r:embed="rId4">
            <a:alphaModFix amt="35000"/>
            <a:grayscl/>
          </a:blip>
          <a:srcRect b="881"/>
          <a:stretch/>
        </p:blipFill>
        <p:spPr>
          <a:xfrm>
            <a:off x="-101580" y="-166255"/>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95269" y="166265"/>
            <a:ext cx="9001462" cy="1186727"/>
          </a:xfrm>
        </p:spPr>
        <p:txBody>
          <a:bodyPr vert="horz" lIns="91440" tIns="45720" rIns="91440" bIns="45720" rtlCol="0" anchor="b">
            <a:normAutofit/>
          </a:bodyPr>
          <a:lstStyle/>
          <a:p>
            <a:r>
              <a:rPr lang="en-US" sz="6600" u="sng" dirty="0"/>
              <a:t>Senate Bill 2124</a:t>
            </a:r>
          </a:p>
        </p:txBody>
      </p:sp>
      <p:sp>
        <p:nvSpPr>
          <p:cNvPr id="3" name="Text Placeholder 2"/>
          <p:cNvSpPr>
            <a:spLocks noGrp="1"/>
          </p:cNvSpPr>
          <p:nvPr>
            <p:ph type="body" idx="1"/>
          </p:nvPr>
        </p:nvSpPr>
        <p:spPr>
          <a:xfrm>
            <a:off x="982766" y="1666429"/>
            <a:ext cx="10588240" cy="4956561"/>
          </a:xfrm>
        </p:spPr>
        <p:txBody>
          <a:bodyPr vert="horz" lIns="91440" tIns="45720" rIns="91440" bIns="45720" rtlCol="0">
            <a:normAutofit lnSpcReduction="10000"/>
          </a:bodyPr>
          <a:lstStyle/>
          <a:p>
            <a:pPr marL="0" marR="0">
              <a:lnSpc>
                <a:spcPct val="115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Arial" panose="020B0604020202020204" pitchFamily="34" charset="0"/>
              </a:rPr>
              <a:t>Please note, in compliance with Senate Bill 2124, students who score in the top 40% on 5</a:t>
            </a:r>
            <a:r>
              <a:rPr lang="en-US" sz="2000" b="1" kern="1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2000" b="1" kern="100" dirty="0">
                <a:effectLst/>
                <a:latin typeface="Calibri" panose="020F0502020204030204" pitchFamily="34" charset="0"/>
                <a:ea typeface="Calibri" panose="020F0502020204030204" pitchFamily="34" charset="0"/>
                <a:cs typeface="Arial" panose="020B0604020202020204" pitchFamily="34" charset="0"/>
              </a:rPr>
              <a:t> grade STAAR are automatically enrolled in Grade 6 Math AAC. </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2971800" algn="ctr"/>
                <a:tab pos="5943600" algn="r"/>
              </a:tabLst>
            </a:pP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standards covered in each middle school math course are listed below.  Due to the acceleration, multiple grade level TEKS are covered in grades 6 and 7, to prepare students for Algebra in Grade 8.</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2971800" algn="ctr"/>
                <a:tab pos="5943600" algn="r"/>
              </a:tabLst>
            </a:pP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971800" algn="ctr"/>
                <a:tab pos="5943600" algn="r"/>
              </a:tabLst>
            </a:pPr>
            <a:r>
              <a:rPr lang="en-US" sz="20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Grade 6 Math AAC</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covers: 6</a:t>
            </a:r>
            <a:r>
              <a:rPr lang="en-US" sz="2000" kern="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grade TEKS and some 7</a:t>
            </a:r>
            <a:r>
              <a:rPr lang="en-US" sz="2000" kern="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Grade TEKS (students will take 6</a:t>
            </a:r>
            <a:r>
              <a:rPr lang="en-US" sz="2000" kern="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grade STAAR)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971800" algn="ctr"/>
                <a:tab pos="5943600" algn="r"/>
              </a:tabLst>
            </a:pPr>
            <a:r>
              <a:rPr lang="en-US" sz="20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Grade 7 Math AAC</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covers: 7th grade TEKS and all 8</a:t>
            </a:r>
            <a:r>
              <a:rPr lang="en-US" sz="2000" kern="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Grade TEKS (students will take7</a:t>
            </a:r>
            <a:r>
              <a:rPr lang="en-US" sz="2000" kern="1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grade STAAR)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971800" algn="ctr"/>
                <a:tab pos="5943600" algn="r"/>
              </a:tabLst>
            </a:pPr>
            <a:r>
              <a:rPr lang="en-US" sz="20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Algebra I AAC</a:t>
            </a: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cover Algebra I TEKS (students will take Algebra I EOC STAAR)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000" b="1"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your student chooses not to be automatically enrolled in Grade 6 Math AAC, they should enroll in Grade 6 On-Level Math and inform the middle school counselor.</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US" sz="2900" b="1" dirty="0">
              <a:solidFill>
                <a:schemeClr val="tx1"/>
              </a:solidFill>
            </a:endParaRPr>
          </a:p>
        </p:txBody>
      </p:sp>
    </p:spTree>
    <p:extLst>
      <p:ext uri="{BB962C8B-B14F-4D97-AF65-F5344CB8AC3E}">
        <p14:creationId xmlns:p14="http://schemas.microsoft.com/office/powerpoint/2010/main" val="27720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Pencil and answer-sheet">
            <a:extLst>
              <a:ext uri="{FF2B5EF4-FFF2-40B4-BE49-F238E27FC236}">
                <a16:creationId xmlns:a16="http://schemas.microsoft.com/office/drawing/2014/main" id="{5DE6B4CD-61D7-F1C0-044D-17559FCA4999}"/>
              </a:ext>
            </a:extLst>
          </p:cNvPr>
          <p:cNvPicPr>
            <a:picLocks noChangeAspect="1"/>
          </p:cNvPicPr>
          <p:nvPr/>
        </p:nvPicPr>
        <p:blipFill rotWithShape="1">
          <a:blip r:embed="rId4">
            <a:alphaModFix amt="35000"/>
            <a:grayscl/>
          </a:blip>
          <a:srcRect b="881"/>
          <a:stretch/>
        </p:blipFill>
        <p:spPr>
          <a:xfrm>
            <a:off x="-101580" y="-166255"/>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34C5B26-5293-3CB0-2840-1C7E090522A1}"/>
              </a:ext>
            </a:extLst>
          </p:cNvPr>
          <p:cNvPicPr>
            <a:picLocks noChangeAspect="1"/>
          </p:cNvPicPr>
          <p:nvPr/>
        </p:nvPicPr>
        <p:blipFill>
          <a:blip r:embed="rId5"/>
          <a:stretch>
            <a:fillRect/>
          </a:stretch>
        </p:blipFill>
        <p:spPr>
          <a:xfrm>
            <a:off x="1528346" y="0"/>
            <a:ext cx="9135308" cy="6858000"/>
          </a:xfrm>
          <a:prstGeom prst="rect">
            <a:avLst/>
          </a:prstGeom>
        </p:spPr>
      </p:pic>
    </p:spTree>
    <p:extLst>
      <p:ext uri="{BB962C8B-B14F-4D97-AF65-F5344CB8AC3E}">
        <p14:creationId xmlns:p14="http://schemas.microsoft.com/office/powerpoint/2010/main" val="107116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Pencil and answer-sheet">
            <a:extLst>
              <a:ext uri="{FF2B5EF4-FFF2-40B4-BE49-F238E27FC236}">
                <a16:creationId xmlns:a16="http://schemas.microsoft.com/office/drawing/2014/main" id="{5DE6B4CD-61D7-F1C0-044D-17559FCA4999}"/>
              </a:ext>
            </a:extLst>
          </p:cNvPr>
          <p:cNvPicPr>
            <a:picLocks noChangeAspect="1"/>
          </p:cNvPicPr>
          <p:nvPr/>
        </p:nvPicPr>
        <p:blipFill rotWithShape="1">
          <a:blip r:embed="rId4">
            <a:alphaModFix amt="35000"/>
            <a:grayscl/>
          </a:blip>
          <a:srcRect b="881"/>
          <a:stretch/>
        </p:blipFill>
        <p:spPr>
          <a:xfrm>
            <a:off x="-101580" y="-166255"/>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980ADA2-380B-E787-5F3A-EAB6D7AFAD2C}"/>
              </a:ext>
            </a:extLst>
          </p:cNvPr>
          <p:cNvPicPr>
            <a:picLocks noChangeAspect="1"/>
          </p:cNvPicPr>
          <p:nvPr/>
        </p:nvPicPr>
        <p:blipFill>
          <a:blip r:embed="rId5"/>
          <a:stretch>
            <a:fillRect/>
          </a:stretch>
        </p:blipFill>
        <p:spPr>
          <a:xfrm>
            <a:off x="1100137" y="23812"/>
            <a:ext cx="9991725" cy="6810375"/>
          </a:xfrm>
          <a:prstGeom prst="rect">
            <a:avLst/>
          </a:prstGeom>
        </p:spPr>
      </p:pic>
    </p:spTree>
    <p:extLst>
      <p:ext uri="{BB962C8B-B14F-4D97-AF65-F5344CB8AC3E}">
        <p14:creationId xmlns:p14="http://schemas.microsoft.com/office/powerpoint/2010/main" val="202275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FF524E-77C4-45FE-8891-CD14090D3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14664"/>
            <a:ext cx="7186361" cy="4428672"/>
          </a:xfrm>
        </p:spPr>
        <p:txBody>
          <a:bodyPr vert="horz" lIns="91440" tIns="45720" rIns="91440" bIns="45720" rtlCol="0" anchor="ctr">
            <a:normAutofit/>
          </a:bodyPr>
          <a:lstStyle/>
          <a:p>
            <a:pPr algn="r"/>
            <a:r>
              <a:rPr lang="en-US" sz="5400" dirty="0">
                <a:solidFill>
                  <a:schemeClr val="tx2"/>
                </a:solidFill>
                <a:effectLst/>
              </a:rPr>
              <a:t>Success in AAC</a:t>
            </a:r>
          </a:p>
        </p:txBody>
      </p:sp>
      <p:sp>
        <p:nvSpPr>
          <p:cNvPr id="3" name="Text Placeholder 2"/>
          <p:cNvSpPr>
            <a:spLocks noGrp="1"/>
          </p:cNvSpPr>
          <p:nvPr>
            <p:ph type="body" idx="1"/>
          </p:nvPr>
        </p:nvSpPr>
        <p:spPr>
          <a:xfrm>
            <a:off x="7829830" y="1216164"/>
            <a:ext cx="4146466" cy="4428672"/>
          </a:xfrm>
        </p:spPr>
        <p:txBody>
          <a:bodyPr vert="horz" lIns="91440" tIns="45720" rIns="91440" bIns="45720" rtlCol="0" anchor="ctr">
            <a:normAutofit/>
          </a:bodyPr>
          <a:lstStyle/>
          <a:p>
            <a:pPr marL="342900" indent="-342900" algn="l">
              <a:buFont typeface="Arial" panose="020B0604020202020204" pitchFamily="34" charset="0"/>
              <a:buChar char="•"/>
            </a:pPr>
            <a:r>
              <a:rPr lang="en-US" dirty="0">
                <a:solidFill>
                  <a:schemeClr val="tx1">
                    <a:lumMod val="85000"/>
                    <a:lumOff val="15000"/>
                  </a:schemeClr>
                </a:solidFill>
                <a:effectLst/>
              </a:rPr>
              <a:t>Consistent, strong performance in subject area (Grades, REN360, Tests, Quizzes, STAAR scores)</a:t>
            </a:r>
          </a:p>
          <a:p>
            <a:pPr marL="342900" indent="-342900" algn="l">
              <a:buFont typeface="Arial" panose="020B0604020202020204" pitchFamily="34" charset="0"/>
              <a:buChar char="•"/>
            </a:pPr>
            <a:r>
              <a:rPr lang="en-US" dirty="0">
                <a:solidFill>
                  <a:schemeClr val="tx1">
                    <a:lumMod val="85000"/>
                    <a:lumOff val="15000"/>
                  </a:schemeClr>
                </a:solidFill>
                <a:effectLst/>
              </a:rPr>
              <a:t>Organized</a:t>
            </a:r>
          </a:p>
          <a:p>
            <a:pPr marL="342900" indent="-342900" algn="l">
              <a:buFont typeface="Arial" panose="020B0604020202020204" pitchFamily="34" charset="0"/>
              <a:buChar char="•"/>
            </a:pPr>
            <a:r>
              <a:rPr lang="en-US" dirty="0">
                <a:solidFill>
                  <a:schemeClr val="tx1">
                    <a:lumMod val="85000"/>
                    <a:lumOff val="15000"/>
                  </a:schemeClr>
                </a:solidFill>
                <a:effectLst/>
              </a:rPr>
              <a:t>Self-disciplined</a:t>
            </a:r>
          </a:p>
          <a:p>
            <a:pPr marL="342900" indent="-342900" algn="l">
              <a:buFont typeface="Arial" panose="020B0604020202020204" pitchFamily="34" charset="0"/>
              <a:buChar char="•"/>
            </a:pPr>
            <a:r>
              <a:rPr lang="en-US" dirty="0">
                <a:solidFill>
                  <a:schemeClr val="tx1">
                    <a:lumMod val="85000"/>
                    <a:lumOff val="15000"/>
                  </a:schemeClr>
                </a:solidFill>
                <a:effectLst/>
              </a:rPr>
              <a:t>Highly motivated</a:t>
            </a:r>
          </a:p>
        </p:txBody>
      </p:sp>
      <p:cxnSp>
        <p:nvCxnSpPr>
          <p:cNvPr id="19" name="Straight Connector 18">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095"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480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On-Level</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pPr algn="l">
              <a:lnSpc>
                <a:spcPct val="110000"/>
              </a:lnSpc>
            </a:pPr>
            <a:r>
              <a:rPr lang="en-US" sz="2400" dirty="0">
                <a:effectLst/>
              </a:rPr>
              <a:t>On-level classes – High standards, strong academic focus</a:t>
            </a:r>
          </a:p>
          <a:p>
            <a:pPr algn="l">
              <a:lnSpc>
                <a:spcPct val="110000"/>
              </a:lnSpc>
            </a:pPr>
            <a:r>
              <a:rPr lang="en-US" sz="2400" dirty="0">
                <a:effectLst/>
              </a:rPr>
              <a:t>Both levels prepare students for high school</a:t>
            </a:r>
          </a:p>
          <a:p>
            <a:pPr algn="l">
              <a:lnSpc>
                <a:spcPct val="110000"/>
              </a:lnSpc>
            </a:pPr>
            <a:r>
              <a:rPr lang="en-US" sz="2400" dirty="0">
                <a:effectLst/>
              </a:rPr>
              <a:t>Not “All or Nothing” – Student does not have to take all  On-level or all AAC, student can select levels based on </a:t>
            </a:r>
            <a:r>
              <a:rPr lang="en-US" sz="2400" u="sng" dirty="0">
                <a:effectLst>
                  <a:outerShdw blurRad="38100" dist="38100" dir="2700000" algn="tl">
                    <a:srgbClr val="000000">
                      <a:alpha val="43137"/>
                    </a:srgbClr>
                  </a:outerShdw>
                </a:effectLst>
              </a:rPr>
              <a:t>interests and strengths </a:t>
            </a:r>
          </a:p>
          <a:p>
            <a:pPr marL="0" indent="0">
              <a:buNone/>
            </a:pPr>
            <a:endParaRPr lang="en-US" sz="2400" b="1" i="1" dirty="0">
              <a:solidFill>
                <a:schemeClr val="tx1">
                  <a:lumMod val="95000"/>
                  <a:lumOff val="5000"/>
                </a:schemeClr>
              </a:solidFill>
            </a:endParaRPr>
          </a:p>
        </p:txBody>
      </p:sp>
    </p:spTree>
    <p:extLst>
      <p:ext uri="{BB962C8B-B14F-4D97-AF65-F5344CB8AC3E}">
        <p14:creationId xmlns:p14="http://schemas.microsoft.com/office/powerpoint/2010/main" val="37798058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Time Management</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pPr algn="l">
              <a:lnSpc>
                <a:spcPct val="110000"/>
              </a:lnSpc>
            </a:pPr>
            <a:r>
              <a:rPr lang="en-US" sz="3200" dirty="0">
                <a:solidFill>
                  <a:schemeClr val="tx1"/>
                </a:solidFill>
                <a:effectLst/>
              </a:rPr>
              <a:t>Daily Homework </a:t>
            </a:r>
          </a:p>
          <a:p>
            <a:pPr algn="l">
              <a:lnSpc>
                <a:spcPct val="110000"/>
              </a:lnSpc>
            </a:pPr>
            <a:r>
              <a:rPr lang="en-US" sz="3200" dirty="0">
                <a:solidFill>
                  <a:schemeClr val="tx1"/>
                </a:solidFill>
                <a:effectLst/>
              </a:rPr>
              <a:t>Projects </a:t>
            </a:r>
          </a:p>
          <a:p>
            <a:pPr algn="l">
              <a:lnSpc>
                <a:spcPct val="110000"/>
              </a:lnSpc>
            </a:pPr>
            <a:r>
              <a:rPr lang="en-US" sz="3200" dirty="0">
                <a:solidFill>
                  <a:schemeClr val="tx1"/>
                </a:solidFill>
                <a:effectLst/>
              </a:rPr>
              <a:t>Sports/Clubs </a:t>
            </a:r>
          </a:p>
          <a:p>
            <a:pPr algn="l">
              <a:lnSpc>
                <a:spcPct val="110000"/>
              </a:lnSpc>
            </a:pPr>
            <a:r>
              <a:rPr lang="en-US" sz="3200" dirty="0">
                <a:solidFill>
                  <a:schemeClr val="tx1"/>
                </a:solidFill>
                <a:effectLst/>
              </a:rPr>
              <a:t>Household Chores </a:t>
            </a:r>
          </a:p>
          <a:p>
            <a:pPr algn="l">
              <a:lnSpc>
                <a:spcPct val="110000"/>
              </a:lnSpc>
            </a:pPr>
            <a:r>
              <a:rPr lang="en-US" sz="3200" dirty="0">
                <a:solidFill>
                  <a:schemeClr val="tx1"/>
                </a:solidFill>
                <a:effectLst/>
              </a:rPr>
              <a:t>Family Time </a:t>
            </a:r>
          </a:p>
          <a:p>
            <a:pPr algn="l">
              <a:lnSpc>
                <a:spcPct val="110000"/>
              </a:lnSpc>
            </a:pPr>
            <a:r>
              <a:rPr lang="en-US" sz="3200" dirty="0">
                <a:solidFill>
                  <a:schemeClr val="tx1"/>
                </a:solidFill>
                <a:effectLst/>
              </a:rPr>
              <a:t>Volunteer Work</a:t>
            </a:r>
          </a:p>
          <a:p>
            <a:pPr marL="0" indent="0">
              <a:buNone/>
            </a:pPr>
            <a:endParaRPr lang="en-US" sz="2400" b="1" i="1" dirty="0">
              <a:solidFill>
                <a:schemeClr val="tx1">
                  <a:lumMod val="95000"/>
                  <a:lumOff val="5000"/>
                </a:schemeClr>
              </a:solidFill>
            </a:endParaRPr>
          </a:p>
        </p:txBody>
      </p:sp>
    </p:spTree>
    <p:extLst>
      <p:ext uri="{BB962C8B-B14F-4D97-AF65-F5344CB8AC3E}">
        <p14:creationId xmlns:p14="http://schemas.microsoft.com/office/powerpoint/2010/main" val="13904744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b="1" dirty="0">
                <a:solidFill>
                  <a:schemeClr val="bg1"/>
                </a:solidFill>
                <a:effectLst/>
              </a:rPr>
              <a:t>Proven Strategies for School Success:</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r>
              <a:rPr lang="en-US" sz="2400" dirty="0">
                <a:effectLst/>
              </a:rPr>
              <a:t> Check grades together on Skyward Family Access (parent and student)</a:t>
            </a:r>
          </a:p>
          <a:p>
            <a:pPr marL="342900" indent="-342900">
              <a:buFont typeface="Arial" panose="020B0604020202020204" pitchFamily="34" charset="0"/>
              <a:buChar char="•"/>
            </a:pPr>
            <a:r>
              <a:rPr lang="en-US" sz="2400" dirty="0">
                <a:effectLst/>
              </a:rPr>
              <a:t>Organization – Breaking down assignments (do not do everything the day before)</a:t>
            </a:r>
          </a:p>
          <a:p>
            <a:pPr marL="342900" indent="-342900">
              <a:buFont typeface="Arial" panose="020B0604020202020204" pitchFamily="34" charset="0"/>
              <a:buChar char="•"/>
            </a:pPr>
            <a:r>
              <a:rPr lang="en-US" sz="2400" dirty="0">
                <a:effectLst/>
              </a:rPr>
              <a:t>Planner – Use daily for organization (paper or app)</a:t>
            </a:r>
          </a:p>
          <a:p>
            <a:pPr marL="342900" indent="-342900">
              <a:buFont typeface="Arial" panose="020B0604020202020204" pitchFamily="34" charset="0"/>
              <a:buChar char="•"/>
            </a:pPr>
            <a:r>
              <a:rPr lang="en-US" sz="2400" dirty="0">
                <a:effectLst/>
              </a:rPr>
              <a:t>Check Schoology (parent and student)</a:t>
            </a:r>
          </a:p>
          <a:p>
            <a:pPr marL="342900" indent="-342900">
              <a:buFont typeface="Arial" panose="020B0604020202020204" pitchFamily="34" charset="0"/>
              <a:buChar char="•"/>
            </a:pPr>
            <a:r>
              <a:rPr lang="en-US" sz="2400" dirty="0">
                <a:effectLst/>
              </a:rPr>
              <a:t>Limit technology during school week </a:t>
            </a:r>
          </a:p>
          <a:p>
            <a:pPr marL="342900" indent="-342900">
              <a:buFont typeface="Arial" panose="020B0604020202020204" pitchFamily="34" charset="0"/>
              <a:buChar char="•"/>
            </a:pPr>
            <a:r>
              <a:rPr lang="en-US" sz="2400" dirty="0">
                <a:effectLst/>
              </a:rPr>
              <a:t>Family Calendars</a:t>
            </a:r>
          </a:p>
          <a:p>
            <a:pPr marL="342900" indent="-342900">
              <a:buFont typeface="Arial" panose="020B0604020202020204" pitchFamily="34" charset="0"/>
              <a:buChar char="•"/>
            </a:pPr>
            <a:r>
              <a:rPr lang="en-US" sz="2400" dirty="0">
                <a:effectLst/>
              </a:rPr>
              <a:t>Pack homework the night before (binder or folder)</a:t>
            </a:r>
            <a:endParaRPr lang="en-US" sz="2400" b="1" i="1" dirty="0">
              <a:solidFill>
                <a:schemeClr val="tx1">
                  <a:lumMod val="95000"/>
                  <a:lumOff val="5000"/>
                </a:schemeClr>
              </a:solidFill>
              <a:effectLst/>
            </a:endParaRPr>
          </a:p>
        </p:txBody>
      </p:sp>
    </p:spTree>
    <p:extLst>
      <p:ext uri="{BB962C8B-B14F-4D97-AF65-F5344CB8AC3E}">
        <p14:creationId xmlns:p14="http://schemas.microsoft.com/office/powerpoint/2010/main" val="26330777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Course</a:t>
            </a:r>
            <a:br>
              <a:rPr lang="en-US" sz="2800" dirty="0">
                <a:solidFill>
                  <a:schemeClr val="bg1"/>
                </a:solidFill>
                <a:effectLst/>
              </a:rPr>
            </a:br>
            <a:r>
              <a:rPr lang="en-US" sz="2800" dirty="0">
                <a:solidFill>
                  <a:schemeClr val="bg1"/>
                </a:solidFill>
                <a:effectLst/>
              </a:rPr>
              <a:t>Verification Window</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pPr algn="ctr"/>
            <a:r>
              <a:rPr lang="en-US" sz="2800" dirty="0"/>
              <a:t>Verification Window in Skyward </a:t>
            </a:r>
            <a:r>
              <a:rPr lang="en-US" sz="2800" dirty="0">
                <a:effectLst/>
              </a:rPr>
              <a:t>March 3 – 7</a:t>
            </a:r>
            <a:br>
              <a:rPr lang="en-US" sz="2800" dirty="0"/>
            </a:br>
            <a:endParaRPr lang="en-US" sz="2800" dirty="0"/>
          </a:p>
          <a:p>
            <a:r>
              <a:rPr lang="en-US" sz="2400" i="1" dirty="0">
                <a:effectLst/>
              </a:rPr>
              <a:t>Review Course Requests in Skyward.  </a:t>
            </a:r>
          </a:p>
          <a:p>
            <a:r>
              <a:rPr lang="en-US" sz="2400" i="1" dirty="0">
                <a:effectLst/>
              </a:rPr>
              <a:t>If you would like to make changes, print out and update your requests.</a:t>
            </a:r>
          </a:p>
          <a:p>
            <a:r>
              <a:rPr lang="en-US" sz="2400" b="1" i="1" u="sng" dirty="0">
                <a:effectLst/>
              </a:rPr>
              <a:t>This will be the last opportunity to request changes.</a:t>
            </a:r>
          </a:p>
        </p:txBody>
      </p:sp>
    </p:spTree>
    <p:extLst>
      <p:ext uri="{BB962C8B-B14F-4D97-AF65-F5344CB8AC3E}">
        <p14:creationId xmlns:p14="http://schemas.microsoft.com/office/powerpoint/2010/main" val="14853507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Elective classes</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pPr marL="0" indent="0">
              <a:buNone/>
            </a:pPr>
            <a:r>
              <a:rPr lang="en-US" sz="2400" dirty="0">
                <a:effectLst/>
              </a:rPr>
              <a:t>In order to maintain balance of classroom numbers and to minimize disruptions to the academic process, schedule changes will only be made to correct on error:</a:t>
            </a:r>
          </a:p>
          <a:p>
            <a:r>
              <a:rPr lang="en-US" sz="2400" dirty="0">
                <a:effectLst/>
              </a:rPr>
              <a:t>A student has already taken a class in which they are currently scheduled.</a:t>
            </a:r>
          </a:p>
          <a:p>
            <a:r>
              <a:rPr lang="en-US" sz="2400" dirty="0">
                <a:effectLst/>
              </a:rPr>
              <a:t>A male has been scheduled into a female PE/Athletics, or vice versa</a:t>
            </a:r>
          </a:p>
          <a:p>
            <a:r>
              <a:rPr lang="en-US" sz="2400" dirty="0">
                <a:effectLst/>
              </a:rPr>
              <a:t>A student is in a class for which they do not have the appropriate prerequisite (i.e., enrolled in Art I and has not taken Art II).</a:t>
            </a:r>
          </a:p>
        </p:txBody>
      </p:sp>
    </p:spTree>
    <p:extLst>
      <p:ext uri="{BB962C8B-B14F-4D97-AF65-F5344CB8AC3E}">
        <p14:creationId xmlns:p14="http://schemas.microsoft.com/office/powerpoint/2010/main" val="237983724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Guidelines for Exiting </a:t>
            </a:r>
            <a:r>
              <a:rPr lang="en-US" sz="2800" dirty="0" err="1">
                <a:solidFill>
                  <a:schemeClr val="bg1"/>
                </a:solidFill>
                <a:effectLst/>
              </a:rPr>
              <a:t>aAC</a:t>
            </a:r>
            <a:r>
              <a:rPr lang="en-US" sz="2800" dirty="0">
                <a:solidFill>
                  <a:schemeClr val="bg1"/>
                </a:solidFill>
                <a:effectLst/>
              </a:rPr>
              <a:t> Course</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976029" y="325925"/>
            <a:ext cx="6505462" cy="6114684"/>
          </a:xfrm>
        </p:spPr>
        <p:txBody>
          <a:bodyPr anchor="ctr">
            <a:noAutofit/>
          </a:bodyPr>
          <a:lstStyle/>
          <a:p>
            <a:pPr marL="0" indent="0" algn="ctr">
              <a:buNone/>
            </a:pPr>
            <a:r>
              <a:rPr lang="en-US" dirty="0"/>
              <a:t>Fort Bend ISD 079907</a:t>
            </a:r>
          </a:p>
          <a:p>
            <a:pPr marL="0" indent="0" algn="ctr">
              <a:buNone/>
            </a:pPr>
            <a:r>
              <a:rPr lang="en-US" dirty="0"/>
              <a:t>EED-R</a:t>
            </a:r>
          </a:p>
          <a:p>
            <a:pPr marL="0" indent="0">
              <a:buNone/>
            </a:pPr>
            <a:r>
              <a:rPr lang="en-US" dirty="0"/>
              <a:t>Requests to level down will be considered after the first three (3) weeks of school and only if space is available in the new class. Prior to requesting a change in level, the student and parent must have met with the teacher and put in place a plan for success. If the teacher and student feel the plan has been followed, and the student has completed all assignments, a request for a conference to discuss removal may be made. Success in an AP or AAC course is defined as having a grade of 75 or above. Students may not request a level change with the intent to improve their GPA. </a:t>
            </a:r>
          </a:p>
          <a:p>
            <a:pPr marL="0" indent="0">
              <a:buNone/>
            </a:pPr>
            <a:endParaRPr lang="en-US" sz="2400" dirty="0">
              <a:effectLst/>
            </a:endParaRPr>
          </a:p>
        </p:txBody>
      </p:sp>
    </p:spTree>
    <p:extLst>
      <p:ext uri="{BB962C8B-B14F-4D97-AF65-F5344CB8AC3E}">
        <p14:creationId xmlns:p14="http://schemas.microsoft.com/office/powerpoint/2010/main" val="149515954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29F99-E083-44BC-9276-F681479D72A9}"/>
              </a:ext>
            </a:extLst>
          </p:cNvPr>
          <p:cNvSpPr>
            <a:spLocks noGrp="1"/>
          </p:cNvSpPr>
          <p:nvPr>
            <p:ph type="title"/>
          </p:nvPr>
        </p:nvSpPr>
        <p:spPr>
          <a:xfrm>
            <a:off x="965200" y="1096963"/>
            <a:ext cx="3367361" cy="4664075"/>
          </a:xfrm>
        </p:spPr>
        <p:txBody>
          <a:bodyPr>
            <a:normAutofit/>
          </a:bodyPr>
          <a:lstStyle/>
          <a:p>
            <a:r>
              <a:rPr lang="en-US" sz="2800" dirty="0">
                <a:solidFill>
                  <a:srgbClr val="FFFFFF"/>
                </a:solidFill>
                <a:effectLst/>
              </a:rPr>
              <a:t>Elementary Vs </a:t>
            </a:r>
            <a:br>
              <a:rPr lang="en-US" sz="2800" dirty="0">
                <a:solidFill>
                  <a:srgbClr val="FFFFFF"/>
                </a:solidFill>
                <a:effectLst/>
              </a:rPr>
            </a:br>
            <a:r>
              <a:rPr lang="en-US" sz="2800" dirty="0">
                <a:solidFill>
                  <a:srgbClr val="FFFFFF"/>
                </a:solidFill>
                <a:effectLst/>
              </a:rPr>
              <a:t>Middle School</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A91EC0-072E-4900-868A-505F14803B41}"/>
              </a:ext>
            </a:extLst>
          </p:cNvPr>
          <p:cNvSpPr>
            <a:spLocks noGrp="1"/>
          </p:cNvSpPr>
          <p:nvPr>
            <p:ph idx="1"/>
          </p:nvPr>
        </p:nvSpPr>
        <p:spPr>
          <a:xfrm>
            <a:off x="5151885" y="890474"/>
            <a:ext cx="6753421" cy="5238524"/>
          </a:xfrm>
        </p:spPr>
        <p:txBody>
          <a:bodyPr anchor="ctr">
            <a:normAutofit fontScale="92500" lnSpcReduction="10000"/>
          </a:bodyPr>
          <a:lstStyle/>
          <a:p>
            <a:pPr marL="0" indent="0">
              <a:buNone/>
            </a:pPr>
            <a:r>
              <a:rPr lang="en-US" sz="1800" dirty="0">
                <a:solidFill>
                  <a:schemeClr val="tx1">
                    <a:lumMod val="95000"/>
                    <a:lumOff val="5000"/>
                  </a:schemeClr>
                </a:solidFill>
              </a:rPr>
              <a:t>		</a:t>
            </a:r>
          </a:p>
          <a:p>
            <a:r>
              <a:rPr lang="en-US" sz="2400" dirty="0">
                <a:solidFill>
                  <a:schemeClr val="tx1">
                    <a:lumMod val="95000"/>
                    <a:lumOff val="5000"/>
                  </a:schemeClr>
                </a:solidFill>
                <a:effectLst/>
              </a:rPr>
              <a:t>Parent Newsletter - No Tuesday folders   </a:t>
            </a:r>
          </a:p>
          <a:p>
            <a:r>
              <a:rPr lang="en-US" sz="2400" dirty="0">
                <a:solidFill>
                  <a:schemeClr val="tx1">
                    <a:lumMod val="95000"/>
                    <a:lumOff val="5000"/>
                  </a:schemeClr>
                </a:solidFill>
                <a:effectLst/>
              </a:rPr>
              <a:t>4:10 PM Dismissal is the bell – not walked out</a:t>
            </a:r>
          </a:p>
          <a:p>
            <a:r>
              <a:rPr lang="en-US" sz="2400" dirty="0">
                <a:solidFill>
                  <a:schemeClr val="tx1">
                    <a:lumMod val="95000"/>
                    <a:lumOff val="5000"/>
                  </a:schemeClr>
                </a:solidFill>
                <a:effectLst/>
              </a:rPr>
              <a:t>Classes 50 minutes with a 5 min pass period                        </a:t>
            </a:r>
          </a:p>
          <a:p>
            <a:r>
              <a:rPr lang="en-US" sz="2400" dirty="0">
                <a:solidFill>
                  <a:schemeClr val="tx1">
                    <a:lumMod val="95000"/>
                    <a:lumOff val="5000"/>
                  </a:schemeClr>
                </a:solidFill>
                <a:effectLst/>
              </a:rPr>
              <a:t>No car rider tags</a:t>
            </a:r>
          </a:p>
          <a:p>
            <a:r>
              <a:rPr lang="en-US" sz="2400" dirty="0">
                <a:solidFill>
                  <a:schemeClr val="tx1">
                    <a:lumMod val="95000"/>
                    <a:lumOff val="5000"/>
                  </a:schemeClr>
                </a:solidFill>
                <a:effectLst/>
              </a:rPr>
              <a:t>Outclass” is a Fine Art, Elective and PE class	                    </a:t>
            </a:r>
          </a:p>
          <a:p>
            <a:r>
              <a:rPr lang="en-US" sz="2400" dirty="0">
                <a:solidFill>
                  <a:schemeClr val="tx1">
                    <a:lumMod val="95000"/>
                    <a:lumOff val="5000"/>
                  </a:schemeClr>
                </a:solidFill>
                <a:effectLst/>
              </a:rPr>
              <a:t>Tardies are counted after first few weeks</a:t>
            </a:r>
          </a:p>
          <a:p>
            <a:r>
              <a:rPr lang="en-US" sz="2400" dirty="0">
                <a:solidFill>
                  <a:schemeClr val="tx1">
                    <a:lumMod val="95000"/>
                    <a:lumOff val="5000"/>
                  </a:schemeClr>
                </a:solidFill>
                <a:effectLst/>
              </a:rPr>
              <a:t>Hall and PE lockers (combo lock needed for PE)    </a:t>
            </a:r>
          </a:p>
          <a:p>
            <a:r>
              <a:rPr lang="en-US" sz="2400" dirty="0">
                <a:solidFill>
                  <a:schemeClr val="tx1">
                    <a:lumMod val="95000"/>
                    <a:lumOff val="5000"/>
                  </a:schemeClr>
                </a:solidFill>
                <a:effectLst/>
              </a:rPr>
              <a:t>Homework is not optional</a:t>
            </a:r>
          </a:p>
          <a:p>
            <a:r>
              <a:rPr lang="en-US" sz="2400" dirty="0">
                <a:solidFill>
                  <a:schemeClr val="tx1">
                    <a:lumMod val="95000"/>
                    <a:lumOff val="5000"/>
                  </a:schemeClr>
                </a:solidFill>
                <a:effectLst/>
              </a:rPr>
              <a:t>Late work policy – 10 points per day</a:t>
            </a:r>
          </a:p>
          <a:p>
            <a:pPr marL="0" indent="0">
              <a:buNone/>
            </a:pPr>
            <a:r>
              <a:rPr lang="en-US" sz="1800" dirty="0">
                <a:solidFill>
                  <a:schemeClr val="tx1">
                    <a:lumMod val="95000"/>
                    <a:lumOff val="5000"/>
                  </a:schemeClr>
                </a:solidFill>
              </a:rPr>
              <a:t>						</a:t>
            </a:r>
          </a:p>
        </p:txBody>
      </p:sp>
    </p:spTree>
    <p:extLst>
      <p:ext uri="{BB962C8B-B14F-4D97-AF65-F5344CB8AC3E}">
        <p14:creationId xmlns:p14="http://schemas.microsoft.com/office/powerpoint/2010/main" val="34954729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Follow-up questions</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976029" y="325925"/>
            <a:ext cx="6505462" cy="6114684"/>
          </a:xfrm>
        </p:spPr>
        <p:txBody>
          <a:bodyPr anchor="ctr">
            <a:noAutofit/>
          </a:bodyPr>
          <a:lstStyle/>
          <a:p>
            <a:pPr algn="ctr"/>
            <a:r>
              <a:rPr lang="en-US" sz="2800" b="1" dirty="0">
                <a:effectLst/>
              </a:rPr>
              <a:t>For individualized questions/advice on your child’s course selection, please contact your child’s elementary school counselor.</a:t>
            </a:r>
          </a:p>
          <a:p>
            <a:pPr algn="ctr"/>
            <a:r>
              <a:rPr lang="en-US" sz="2800" b="1" dirty="0">
                <a:effectLst/>
              </a:rPr>
              <a:t>The elementary school counselors and fifth grade teachers have experience and helpful information available for parents and students regarding the transition to middle school.</a:t>
            </a:r>
          </a:p>
          <a:p>
            <a:pPr marL="0" indent="0">
              <a:buNone/>
            </a:pPr>
            <a:endParaRPr lang="en-US" sz="2400" dirty="0">
              <a:effectLst/>
            </a:endParaRPr>
          </a:p>
        </p:txBody>
      </p:sp>
    </p:spTree>
    <p:extLst>
      <p:ext uri="{BB962C8B-B14F-4D97-AF65-F5344CB8AC3E}">
        <p14:creationId xmlns:p14="http://schemas.microsoft.com/office/powerpoint/2010/main" val="243803045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pPr algn="l"/>
            <a:r>
              <a:rPr lang="en-US" sz="2800" b="1" dirty="0">
                <a:solidFill>
                  <a:srgbClr val="FFFFFF"/>
                </a:solidFill>
                <a:effectLst/>
              </a:rPr>
              <a:t>6</a:t>
            </a:r>
            <a:r>
              <a:rPr lang="en-US" sz="2800" b="1" baseline="30000" dirty="0">
                <a:solidFill>
                  <a:srgbClr val="FFFFFF"/>
                </a:solidFill>
                <a:effectLst/>
              </a:rPr>
              <a:t>th</a:t>
            </a:r>
            <a:r>
              <a:rPr lang="en-US" sz="2800" b="1" dirty="0">
                <a:solidFill>
                  <a:srgbClr val="FFFFFF"/>
                </a:solidFill>
                <a:effectLst/>
              </a:rPr>
              <a:t> Grade Courses:</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976029" y="468514"/>
            <a:ext cx="7146165" cy="5920967"/>
          </a:xfrm>
        </p:spPr>
        <p:txBody>
          <a:bodyPr anchor="ctr">
            <a:noAutofit/>
          </a:bodyPr>
          <a:lstStyle/>
          <a:p>
            <a:pPr marL="0" indent="0">
              <a:buNone/>
            </a:pPr>
            <a:r>
              <a:rPr lang="en-US" sz="2400" dirty="0">
                <a:solidFill>
                  <a:schemeClr val="tx1">
                    <a:lumMod val="95000"/>
                    <a:lumOff val="5000"/>
                  </a:schemeClr>
                </a:solidFill>
                <a:effectLst/>
              </a:rPr>
              <a:t>English Language Arts (ELA)  </a:t>
            </a:r>
          </a:p>
          <a:p>
            <a:pPr marL="0" indent="0">
              <a:buNone/>
            </a:pPr>
            <a:r>
              <a:rPr lang="en-US" sz="2400" dirty="0">
                <a:solidFill>
                  <a:schemeClr val="tx1">
                    <a:lumMod val="95000"/>
                    <a:lumOff val="5000"/>
                  </a:schemeClr>
                </a:solidFill>
                <a:effectLst/>
              </a:rPr>
              <a:t>Math</a:t>
            </a:r>
          </a:p>
          <a:p>
            <a:pPr marL="0" indent="0">
              <a:buNone/>
            </a:pPr>
            <a:r>
              <a:rPr lang="en-US" sz="2400" dirty="0">
                <a:solidFill>
                  <a:schemeClr val="tx1">
                    <a:lumMod val="95000"/>
                    <a:lumOff val="5000"/>
                  </a:schemeClr>
                </a:solidFill>
                <a:effectLst/>
              </a:rPr>
              <a:t>Science</a:t>
            </a:r>
          </a:p>
          <a:p>
            <a:pPr marL="0" indent="0">
              <a:buNone/>
            </a:pPr>
            <a:r>
              <a:rPr lang="en-US" sz="2400" dirty="0">
                <a:solidFill>
                  <a:schemeClr val="tx1">
                    <a:lumMod val="95000"/>
                    <a:lumOff val="5000"/>
                  </a:schemeClr>
                </a:solidFill>
                <a:effectLst/>
              </a:rPr>
              <a:t>Social Studies</a:t>
            </a:r>
          </a:p>
          <a:p>
            <a:pPr marL="0" indent="0">
              <a:buNone/>
            </a:pPr>
            <a:r>
              <a:rPr lang="en-US" sz="2400" dirty="0">
                <a:solidFill>
                  <a:schemeClr val="tx1">
                    <a:lumMod val="95000"/>
                    <a:lumOff val="5000"/>
                  </a:schemeClr>
                </a:solidFill>
                <a:effectLst/>
              </a:rPr>
              <a:t>Physical Education, Pre-athletics OR Kickstart</a:t>
            </a:r>
          </a:p>
          <a:p>
            <a:pPr marL="0" indent="0">
              <a:buNone/>
            </a:pPr>
            <a:r>
              <a:rPr lang="en-US" sz="2400" dirty="0">
                <a:solidFill>
                  <a:schemeClr val="tx1">
                    <a:lumMod val="95000"/>
                    <a:lumOff val="5000"/>
                  </a:schemeClr>
                </a:solidFill>
                <a:effectLst/>
              </a:rPr>
              <a:t>Fine Art – Band, Mariachi, Choir, Art, Orchestra, Theatre </a:t>
            </a:r>
            <a:r>
              <a:rPr lang="en-US" sz="4000" b="1" i="1" u="sng" dirty="0">
                <a:solidFill>
                  <a:schemeClr val="tx1">
                    <a:lumMod val="95000"/>
                    <a:lumOff val="5000"/>
                  </a:schemeClr>
                </a:solidFill>
                <a:effectLst/>
              </a:rPr>
              <a:t>OR</a:t>
            </a:r>
            <a:r>
              <a:rPr lang="en-US" sz="2400" dirty="0">
                <a:solidFill>
                  <a:schemeClr val="tx1">
                    <a:lumMod val="95000"/>
                    <a:lumOff val="5000"/>
                  </a:schemeClr>
                </a:solidFill>
                <a:effectLst/>
              </a:rPr>
              <a:t> Robotics  </a:t>
            </a:r>
          </a:p>
          <a:p>
            <a:pPr marL="0" indent="0">
              <a:buNone/>
            </a:pPr>
            <a:r>
              <a:rPr lang="en-US" sz="2400" dirty="0">
                <a:solidFill>
                  <a:schemeClr val="tx1">
                    <a:lumMod val="95000"/>
                    <a:lumOff val="5000"/>
                  </a:schemeClr>
                </a:solidFill>
                <a:effectLst/>
              </a:rPr>
              <a:t>AVID 6 (study skills, organization, time management)</a:t>
            </a:r>
          </a:p>
          <a:p>
            <a:pPr marL="0" indent="0">
              <a:buNone/>
            </a:pPr>
            <a:r>
              <a:rPr lang="en-US" sz="2400" i="1" dirty="0">
                <a:solidFill>
                  <a:schemeClr val="tx1">
                    <a:lumMod val="95000"/>
                    <a:lumOff val="5000"/>
                  </a:schemeClr>
                </a:solidFill>
                <a:effectLst/>
              </a:rPr>
              <a:t>Advisory = Tuesdays and Wednesdays</a:t>
            </a:r>
          </a:p>
        </p:txBody>
      </p:sp>
    </p:spTree>
    <p:extLst>
      <p:ext uri="{BB962C8B-B14F-4D97-AF65-F5344CB8AC3E}">
        <p14:creationId xmlns:p14="http://schemas.microsoft.com/office/powerpoint/2010/main" val="38050078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83416" r="-83416"/>
            </a:stretch>
          </a:blipFill>
        </p:spPr>
        <p:txBody>
          <a:bodyPr/>
          <a:lstStyle/>
          <a:p>
            <a:endParaRPr lang="en-US" sz="1200"/>
          </a:p>
        </p:txBody>
      </p:sp>
      <p:sp>
        <p:nvSpPr>
          <p:cNvPr id="3" name="Freeform 3"/>
          <p:cNvSpPr/>
          <p:nvPr/>
        </p:nvSpPr>
        <p:spPr>
          <a:xfrm>
            <a:off x="7314677" y="685800"/>
            <a:ext cx="3113532" cy="5486400"/>
          </a:xfrm>
          <a:custGeom>
            <a:avLst/>
            <a:gdLst/>
            <a:ahLst/>
            <a:cxnLst/>
            <a:rect l="l" t="t" r="r" b="b"/>
            <a:pathLst>
              <a:path w="4670298" h="8229600">
                <a:moveTo>
                  <a:pt x="0" y="0"/>
                </a:moveTo>
                <a:lnTo>
                  <a:pt x="4670298" y="0"/>
                </a:lnTo>
                <a:lnTo>
                  <a:pt x="467029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TextBox 4"/>
          <p:cNvSpPr txBox="1"/>
          <p:nvPr/>
        </p:nvSpPr>
        <p:spPr>
          <a:xfrm>
            <a:off x="1003300" y="1537504"/>
            <a:ext cx="5680104" cy="1359346"/>
          </a:xfrm>
          <a:prstGeom prst="rect">
            <a:avLst/>
          </a:prstGeom>
        </p:spPr>
        <p:txBody>
          <a:bodyPr lIns="0" tIns="0" rIns="0" bIns="0" rtlCol="0" anchor="t">
            <a:spAutoFit/>
          </a:bodyPr>
          <a:lstStyle/>
          <a:p>
            <a:pPr>
              <a:lnSpc>
                <a:spcPts val="5334"/>
              </a:lnSpc>
            </a:pPr>
            <a:r>
              <a:rPr lang="en-US" sz="5334" spc="-128">
                <a:solidFill>
                  <a:srgbClr val="FFFFFF"/>
                </a:solidFill>
                <a:latin typeface="TT Milks Casual 700 One"/>
                <a:ea typeface="TT Milks Casual 700 One"/>
                <a:cs typeface="TT Milks Casual 700 One"/>
                <a:sym typeface="TT Milks Casual 700 One"/>
              </a:rPr>
              <a:t>6TH GRADE         PRE-ATHLETICS</a:t>
            </a:r>
          </a:p>
        </p:txBody>
      </p:sp>
      <p:sp>
        <p:nvSpPr>
          <p:cNvPr id="5" name="TextBox 5"/>
          <p:cNvSpPr txBox="1"/>
          <p:nvPr/>
        </p:nvSpPr>
        <p:spPr>
          <a:xfrm>
            <a:off x="685800" y="3218837"/>
            <a:ext cx="5092700" cy="2507546"/>
          </a:xfrm>
          <a:prstGeom prst="rect">
            <a:avLst/>
          </a:prstGeom>
        </p:spPr>
        <p:txBody>
          <a:bodyPr lIns="0" tIns="0" rIns="0" bIns="0" rtlCol="0" anchor="t">
            <a:spAutoFit/>
          </a:bodyPr>
          <a:lstStyle/>
          <a:p>
            <a:pPr>
              <a:lnSpc>
                <a:spcPts val="2173"/>
              </a:lnSpc>
              <a:spcBef>
                <a:spcPct val="0"/>
              </a:spcBef>
            </a:pPr>
            <a:r>
              <a:rPr lang="en-US" sz="1333">
                <a:solidFill>
                  <a:srgbClr val="FFFFFF"/>
                </a:solidFill>
                <a:latin typeface="Agrandir"/>
                <a:ea typeface="Agrandir"/>
                <a:cs typeface="Agrandir"/>
                <a:sym typeface="Agrandir"/>
              </a:rPr>
              <a:t>The course would be designed to prepare students and parents for successful participation in the middle school athletic program. The focus of the program would be to provide students with a preview of upcoming UIL sports in which they will be eligible to participate as 7th graders and to prepare them for the behavioral and academic expectations associated with being a participating member of the FBISD athletic program. Students will be introduced to the concepts of UIL and FBISD academic requirements and how they impact and affect extracurricular participation.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83416" r="-83416"/>
            </a:stretch>
          </a:blipFill>
        </p:spPr>
        <p:txBody>
          <a:bodyPr/>
          <a:lstStyle/>
          <a:p>
            <a:endParaRPr lang="en-US" sz="1200"/>
          </a:p>
        </p:txBody>
      </p:sp>
      <p:sp>
        <p:nvSpPr>
          <p:cNvPr id="3" name="TextBox 3"/>
          <p:cNvSpPr txBox="1"/>
          <p:nvPr/>
        </p:nvSpPr>
        <p:spPr>
          <a:xfrm>
            <a:off x="629420" y="2860875"/>
            <a:ext cx="5466580" cy="1808187"/>
          </a:xfrm>
          <a:prstGeom prst="rect">
            <a:avLst/>
          </a:prstGeom>
        </p:spPr>
        <p:txBody>
          <a:bodyPr lIns="0" tIns="0" rIns="0" bIns="0" rtlCol="0" anchor="t">
            <a:spAutoFit/>
          </a:bodyPr>
          <a:lstStyle/>
          <a:p>
            <a:pPr>
              <a:lnSpc>
                <a:spcPts val="4666"/>
              </a:lnSpc>
            </a:pPr>
            <a:r>
              <a:rPr lang="en-US" sz="4666" spc="-111">
                <a:solidFill>
                  <a:srgbClr val="FFFFFF"/>
                </a:solidFill>
                <a:latin typeface="TT Milks Casual 700 One"/>
                <a:ea typeface="TT Milks Casual 700 One"/>
                <a:cs typeface="TT Milks Casual 700 One"/>
                <a:sym typeface="TT Milks Casual 700 One"/>
              </a:rPr>
              <a:t>REQUIREMENTS FOR PARTICIPATION:</a:t>
            </a:r>
          </a:p>
        </p:txBody>
      </p:sp>
      <p:grpSp>
        <p:nvGrpSpPr>
          <p:cNvPr id="4" name="Group 4"/>
          <p:cNvGrpSpPr/>
          <p:nvPr/>
        </p:nvGrpSpPr>
        <p:grpSpPr>
          <a:xfrm>
            <a:off x="6523189" y="910013"/>
            <a:ext cx="4731525" cy="1622696"/>
            <a:chOff x="0" y="0"/>
            <a:chExt cx="2213460" cy="759115"/>
          </a:xfrm>
        </p:grpSpPr>
        <p:sp>
          <p:nvSpPr>
            <p:cNvPr id="5" name="Freeform 5"/>
            <p:cNvSpPr/>
            <p:nvPr/>
          </p:nvSpPr>
          <p:spPr>
            <a:xfrm>
              <a:off x="0" y="0"/>
              <a:ext cx="2213460" cy="759115"/>
            </a:xfrm>
            <a:custGeom>
              <a:avLst/>
              <a:gdLst/>
              <a:ahLst/>
              <a:cxnLst/>
              <a:rect l="l" t="t" r="r" b="b"/>
              <a:pathLst>
                <a:path w="2213460" h="759115">
                  <a:moveTo>
                    <a:pt x="19635" y="0"/>
                  </a:moveTo>
                  <a:lnTo>
                    <a:pt x="2193825" y="0"/>
                  </a:lnTo>
                  <a:cubicBezTo>
                    <a:pt x="2204669" y="0"/>
                    <a:pt x="2213460" y="8791"/>
                    <a:pt x="2213460" y="19635"/>
                  </a:cubicBezTo>
                  <a:lnTo>
                    <a:pt x="2213460" y="739480"/>
                  </a:lnTo>
                  <a:cubicBezTo>
                    <a:pt x="2213460" y="750324"/>
                    <a:pt x="2204669" y="759115"/>
                    <a:pt x="2193825" y="759115"/>
                  </a:cubicBezTo>
                  <a:lnTo>
                    <a:pt x="19635" y="759115"/>
                  </a:lnTo>
                  <a:cubicBezTo>
                    <a:pt x="14427" y="759115"/>
                    <a:pt x="9433" y="757047"/>
                    <a:pt x="5751" y="753364"/>
                  </a:cubicBezTo>
                  <a:cubicBezTo>
                    <a:pt x="2069" y="749682"/>
                    <a:pt x="0" y="744688"/>
                    <a:pt x="0" y="739480"/>
                  </a:cubicBezTo>
                  <a:lnTo>
                    <a:pt x="0" y="19635"/>
                  </a:lnTo>
                  <a:cubicBezTo>
                    <a:pt x="0" y="8791"/>
                    <a:pt x="8791" y="0"/>
                    <a:pt x="19635" y="0"/>
                  </a:cubicBezTo>
                  <a:close/>
                </a:path>
              </a:pathLst>
            </a:custGeom>
            <a:solidFill>
              <a:srgbClr val="DEE19A"/>
            </a:solidFill>
            <a:ln cap="sq">
              <a:noFill/>
              <a:prstDash val="solid"/>
              <a:miter/>
            </a:ln>
          </p:spPr>
          <p:txBody>
            <a:bodyPr/>
            <a:lstStyle/>
            <a:p>
              <a:endParaRPr lang="en-US" sz="1200"/>
            </a:p>
          </p:txBody>
        </p:sp>
        <p:sp>
          <p:nvSpPr>
            <p:cNvPr id="6" name="TextBox 6"/>
            <p:cNvSpPr txBox="1"/>
            <p:nvPr/>
          </p:nvSpPr>
          <p:spPr>
            <a:xfrm>
              <a:off x="0" y="28575"/>
              <a:ext cx="2213460"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7" name="Group 7"/>
          <p:cNvGrpSpPr/>
          <p:nvPr/>
        </p:nvGrpSpPr>
        <p:grpSpPr>
          <a:xfrm>
            <a:off x="6523189" y="2616794"/>
            <a:ext cx="4731525" cy="1622696"/>
            <a:chOff x="0" y="0"/>
            <a:chExt cx="2213460" cy="759115"/>
          </a:xfrm>
        </p:grpSpPr>
        <p:sp>
          <p:nvSpPr>
            <p:cNvPr id="8" name="Freeform 8"/>
            <p:cNvSpPr/>
            <p:nvPr/>
          </p:nvSpPr>
          <p:spPr>
            <a:xfrm>
              <a:off x="0" y="0"/>
              <a:ext cx="2213460" cy="759115"/>
            </a:xfrm>
            <a:custGeom>
              <a:avLst/>
              <a:gdLst/>
              <a:ahLst/>
              <a:cxnLst/>
              <a:rect l="l" t="t" r="r" b="b"/>
              <a:pathLst>
                <a:path w="2213460" h="759115">
                  <a:moveTo>
                    <a:pt x="19635" y="0"/>
                  </a:moveTo>
                  <a:lnTo>
                    <a:pt x="2193825" y="0"/>
                  </a:lnTo>
                  <a:cubicBezTo>
                    <a:pt x="2204669" y="0"/>
                    <a:pt x="2213460" y="8791"/>
                    <a:pt x="2213460" y="19635"/>
                  </a:cubicBezTo>
                  <a:lnTo>
                    <a:pt x="2213460" y="739480"/>
                  </a:lnTo>
                  <a:cubicBezTo>
                    <a:pt x="2213460" y="750324"/>
                    <a:pt x="2204669" y="759115"/>
                    <a:pt x="2193825" y="759115"/>
                  </a:cubicBezTo>
                  <a:lnTo>
                    <a:pt x="19635" y="759115"/>
                  </a:lnTo>
                  <a:cubicBezTo>
                    <a:pt x="14427" y="759115"/>
                    <a:pt x="9433" y="757047"/>
                    <a:pt x="5751" y="753364"/>
                  </a:cubicBezTo>
                  <a:cubicBezTo>
                    <a:pt x="2069" y="749682"/>
                    <a:pt x="0" y="744688"/>
                    <a:pt x="0" y="739480"/>
                  </a:cubicBezTo>
                  <a:lnTo>
                    <a:pt x="0" y="19635"/>
                  </a:lnTo>
                  <a:cubicBezTo>
                    <a:pt x="0" y="8791"/>
                    <a:pt x="8791" y="0"/>
                    <a:pt x="19635" y="0"/>
                  </a:cubicBezTo>
                  <a:close/>
                </a:path>
              </a:pathLst>
            </a:custGeom>
            <a:solidFill>
              <a:srgbClr val="DEE19A"/>
            </a:solidFill>
            <a:ln cap="sq">
              <a:noFill/>
              <a:prstDash val="solid"/>
              <a:miter/>
            </a:ln>
          </p:spPr>
          <p:txBody>
            <a:bodyPr/>
            <a:lstStyle/>
            <a:p>
              <a:endParaRPr lang="en-US" sz="1200"/>
            </a:p>
          </p:txBody>
        </p:sp>
        <p:sp>
          <p:nvSpPr>
            <p:cNvPr id="9" name="TextBox 9"/>
            <p:cNvSpPr txBox="1"/>
            <p:nvPr/>
          </p:nvSpPr>
          <p:spPr>
            <a:xfrm>
              <a:off x="0" y="28575"/>
              <a:ext cx="2213460"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10" name="Group 10"/>
          <p:cNvGrpSpPr/>
          <p:nvPr/>
        </p:nvGrpSpPr>
        <p:grpSpPr>
          <a:xfrm>
            <a:off x="6523189" y="4325291"/>
            <a:ext cx="4731525" cy="1622696"/>
            <a:chOff x="0" y="0"/>
            <a:chExt cx="2213460" cy="759115"/>
          </a:xfrm>
        </p:grpSpPr>
        <p:sp>
          <p:nvSpPr>
            <p:cNvPr id="11" name="Freeform 11"/>
            <p:cNvSpPr/>
            <p:nvPr/>
          </p:nvSpPr>
          <p:spPr>
            <a:xfrm>
              <a:off x="0" y="0"/>
              <a:ext cx="2213460" cy="759115"/>
            </a:xfrm>
            <a:custGeom>
              <a:avLst/>
              <a:gdLst/>
              <a:ahLst/>
              <a:cxnLst/>
              <a:rect l="l" t="t" r="r" b="b"/>
              <a:pathLst>
                <a:path w="2213460" h="759115">
                  <a:moveTo>
                    <a:pt x="19635" y="0"/>
                  </a:moveTo>
                  <a:lnTo>
                    <a:pt x="2193825" y="0"/>
                  </a:lnTo>
                  <a:cubicBezTo>
                    <a:pt x="2204669" y="0"/>
                    <a:pt x="2213460" y="8791"/>
                    <a:pt x="2213460" y="19635"/>
                  </a:cubicBezTo>
                  <a:lnTo>
                    <a:pt x="2213460" y="739480"/>
                  </a:lnTo>
                  <a:cubicBezTo>
                    <a:pt x="2213460" y="750324"/>
                    <a:pt x="2204669" y="759115"/>
                    <a:pt x="2193825" y="759115"/>
                  </a:cubicBezTo>
                  <a:lnTo>
                    <a:pt x="19635" y="759115"/>
                  </a:lnTo>
                  <a:cubicBezTo>
                    <a:pt x="14427" y="759115"/>
                    <a:pt x="9433" y="757047"/>
                    <a:pt x="5751" y="753364"/>
                  </a:cubicBezTo>
                  <a:cubicBezTo>
                    <a:pt x="2069" y="749682"/>
                    <a:pt x="0" y="744688"/>
                    <a:pt x="0" y="739480"/>
                  </a:cubicBezTo>
                  <a:lnTo>
                    <a:pt x="0" y="19635"/>
                  </a:lnTo>
                  <a:cubicBezTo>
                    <a:pt x="0" y="8791"/>
                    <a:pt x="8791" y="0"/>
                    <a:pt x="19635" y="0"/>
                  </a:cubicBezTo>
                  <a:close/>
                </a:path>
              </a:pathLst>
            </a:custGeom>
            <a:solidFill>
              <a:srgbClr val="DEE19A"/>
            </a:solidFill>
            <a:ln cap="sq">
              <a:noFill/>
              <a:prstDash val="solid"/>
              <a:miter/>
            </a:ln>
          </p:spPr>
          <p:txBody>
            <a:bodyPr/>
            <a:lstStyle/>
            <a:p>
              <a:endParaRPr lang="en-US" sz="1200"/>
            </a:p>
          </p:txBody>
        </p:sp>
        <p:sp>
          <p:nvSpPr>
            <p:cNvPr id="12" name="TextBox 12"/>
            <p:cNvSpPr txBox="1"/>
            <p:nvPr/>
          </p:nvSpPr>
          <p:spPr>
            <a:xfrm>
              <a:off x="0" y="28575"/>
              <a:ext cx="2213460" cy="730540"/>
            </a:xfrm>
            <a:prstGeom prst="rect">
              <a:avLst/>
            </a:prstGeom>
          </p:spPr>
          <p:txBody>
            <a:bodyPr lIns="33867" tIns="33867" rIns="33867" bIns="33867" rtlCol="0" anchor="ctr"/>
            <a:lstStyle/>
            <a:p>
              <a:pPr algn="ctr">
                <a:lnSpc>
                  <a:spcPts val="1283"/>
                </a:lnSpc>
                <a:spcBef>
                  <a:spcPct val="0"/>
                </a:spcBef>
              </a:pPr>
              <a:endParaRPr sz="1200"/>
            </a:p>
          </p:txBody>
        </p:sp>
      </p:grpSp>
      <p:sp>
        <p:nvSpPr>
          <p:cNvPr id="13" name="TextBox 13"/>
          <p:cNvSpPr txBox="1"/>
          <p:nvPr/>
        </p:nvSpPr>
        <p:spPr>
          <a:xfrm>
            <a:off x="6919616" y="4777863"/>
            <a:ext cx="1221293" cy="820738"/>
          </a:xfrm>
          <a:prstGeom prst="rect">
            <a:avLst/>
          </a:prstGeom>
        </p:spPr>
        <p:txBody>
          <a:bodyPr lIns="0" tIns="0" rIns="0" bIns="0" rtlCol="0" anchor="t">
            <a:spAutoFit/>
          </a:bodyPr>
          <a:lstStyle/>
          <a:p>
            <a:pPr>
              <a:lnSpc>
                <a:spcPts val="6400"/>
              </a:lnSpc>
              <a:spcBef>
                <a:spcPct val="0"/>
              </a:spcBef>
            </a:pPr>
            <a:r>
              <a:rPr lang="en-US" sz="6666" spc="-639">
                <a:solidFill>
                  <a:srgbClr val="303030"/>
                </a:solidFill>
                <a:latin typeface="Public Sans"/>
                <a:ea typeface="Public Sans"/>
                <a:cs typeface="Public Sans"/>
                <a:sym typeface="Public Sans"/>
              </a:rPr>
              <a:t>03.</a:t>
            </a:r>
          </a:p>
        </p:txBody>
      </p:sp>
      <p:sp>
        <p:nvSpPr>
          <p:cNvPr id="14" name="TextBox 14"/>
          <p:cNvSpPr txBox="1"/>
          <p:nvPr/>
        </p:nvSpPr>
        <p:spPr>
          <a:xfrm>
            <a:off x="8271554" y="4839205"/>
            <a:ext cx="2630302" cy="483915"/>
          </a:xfrm>
          <a:prstGeom prst="rect">
            <a:avLst/>
          </a:prstGeom>
        </p:spPr>
        <p:txBody>
          <a:bodyPr lIns="0" tIns="0" rIns="0" bIns="0" rtlCol="0" anchor="t">
            <a:spAutoFit/>
          </a:bodyPr>
          <a:lstStyle/>
          <a:p>
            <a:pPr>
              <a:lnSpc>
                <a:spcPts val="1956"/>
              </a:lnSpc>
              <a:spcBef>
                <a:spcPct val="0"/>
              </a:spcBef>
            </a:pPr>
            <a:r>
              <a:rPr lang="en-US" sz="1200" b="1">
                <a:solidFill>
                  <a:srgbClr val="303030"/>
                </a:solidFill>
                <a:latin typeface="Agrandir Medium"/>
                <a:ea typeface="Agrandir Medium"/>
                <a:cs typeface="Agrandir Medium"/>
                <a:sym typeface="Agrandir Medium"/>
              </a:rPr>
              <a:t>Written permission/parental consent for participation required.</a:t>
            </a:r>
          </a:p>
        </p:txBody>
      </p:sp>
      <p:sp>
        <p:nvSpPr>
          <p:cNvPr id="15" name="TextBox 15"/>
          <p:cNvSpPr txBox="1"/>
          <p:nvPr/>
        </p:nvSpPr>
        <p:spPr>
          <a:xfrm>
            <a:off x="6919616" y="3069367"/>
            <a:ext cx="1221293" cy="820738"/>
          </a:xfrm>
          <a:prstGeom prst="rect">
            <a:avLst/>
          </a:prstGeom>
        </p:spPr>
        <p:txBody>
          <a:bodyPr lIns="0" tIns="0" rIns="0" bIns="0" rtlCol="0" anchor="t">
            <a:spAutoFit/>
          </a:bodyPr>
          <a:lstStyle/>
          <a:p>
            <a:pPr>
              <a:lnSpc>
                <a:spcPts val="6400"/>
              </a:lnSpc>
              <a:spcBef>
                <a:spcPct val="0"/>
              </a:spcBef>
            </a:pPr>
            <a:r>
              <a:rPr lang="en-US" sz="6666" spc="-639">
                <a:solidFill>
                  <a:srgbClr val="303030"/>
                </a:solidFill>
                <a:latin typeface="Public Sans"/>
                <a:ea typeface="Public Sans"/>
                <a:cs typeface="Public Sans"/>
                <a:sym typeface="Public Sans"/>
              </a:rPr>
              <a:t>02.</a:t>
            </a:r>
          </a:p>
        </p:txBody>
      </p:sp>
      <p:sp>
        <p:nvSpPr>
          <p:cNvPr id="16" name="TextBox 16"/>
          <p:cNvSpPr txBox="1"/>
          <p:nvPr/>
        </p:nvSpPr>
        <p:spPr>
          <a:xfrm>
            <a:off x="8271554" y="3006884"/>
            <a:ext cx="2630302" cy="740395"/>
          </a:xfrm>
          <a:prstGeom prst="rect">
            <a:avLst/>
          </a:prstGeom>
        </p:spPr>
        <p:txBody>
          <a:bodyPr lIns="0" tIns="0" rIns="0" bIns="0" rtlCol="0" anchor="t">
            <a:spAutoFit/>
          </a:bodyPr>
          <a:lstStyle/>
          <a:p>
            <a:pPr>
              <a:lnSpc>
                <a:spcPts val="1956"/>
              </a:lnSpc>
              <a:spcBef>
                <a:spcPct val="0"/>
              </a:spcBef>
            </a:pPr>
            <a:r>
              <a:rPr lang="en-US" sz="1200" b="1">
                <a:solidFill>
                  <a:srgbClr val="303030"/>
                </a:solidFill>
                <a:latin typeface="Agrandir Medium"/>
                <a:ea typeface="Agrandir Medium"/>
                <a:cs typeface="Agrandir Medium"/>
                <a:sym typeface="Agrandir Medium"/>
              </a:rPr>
              <a:t>Dress out and participate daily.Must have athletic shoes and cleats (for football and soccer).</a:t>
            </a:r>
          </a:p>
        </p:txBody>
      </p:sp>
      <p:sp>
        <p:nvSpPr>
          <p:cNvPr id="17" name="TextBox 17"/>
          <p:cNvSpPr txBox="1"/>
          <p:nvPr/>
        </p:nvSpPr>
        <p:spPr>
          <a:xfrm>
            <a:off x="6919616" y="1362587"/>
            <a:ext cx="1221293" cy="820738"/>
          </a:xfrm>
          <a:prstGeom prst="rect">
            <a:avLst/>
          </a:prstGeom>
        </p:spPr>
        <p:txBody>
          <a:bodyPr lIns="0" tIns="0" rIns="0" bIns="0" rtlCol="0" anchor="t">
            <a:spAutoFit/>
          </a:bodyPr>
          <a:lstStyle/>
          <a:p>
            <a:pPr>
              <a:lnSpc>
                <a:spcPts val="6400"/>
              </a:lnSpc>
              <a:spcBef>
                <a:spcPct val="0"/>
              </a:spcBef>
            </a:pPr>
            <a:r>
              <a:rPr lang="en-US" sz="6666" spc="-639">
                <a:solidFill>
                  <a:srgbClr val="303030"/>
                </a:solidFill>
                <a:latin typeface="Public Sans"/>
                <a:ea typeface="Public Sans"/>
                <a:cs typeface="Public Sans"/>
                <a:sym typeface="Public Sans"/>
              </a:rPr>
              <a:t>01.</a:t>
            </a:r>
          </a:p>
        </p:txBody>
      </p:sp>
      <p:sp>
        <p:nvSpPr>
          <p:cNvPr id="18" name="TextBox 18"/>
          <p:cNvSpPr txBox="1"/>
          <p:nvPr/>
        </p:nvSpPr>
        <p:spPr>
          <a:xfrm>
            <a:off x="8207460" y="1423928"/>
            <a:ext cx="2630302" cy="483915"/>
          </a:xfrm>
          <a:prstGeom prst="rect">
            <a:avLst/>
          </a:prstGeom>
        </p:spPr>
        <p:txBody>
          <a:bodyPr lIns="0" tIns="0" rIns="0" bIns="0" rtlCol="0" anchor="t">
            <a:spAutoFit/>
          </a:bodyPr>
          <a:lstStyle/>
          <a:p>
            <a:pPr>
              <a:lnSpc>
                <a:spcPts val="1956"/>
              </a:lnSpc>
              <a:spcBef>
                <a:spcPct val="0"/>
              </a:spcBef>
            </a:pPr>
            <a:r>
              <a:rPr lang="en-US" sz="1200" b="1">
                <a:solidFill>
                  <a:srgbClr val="303030"/>
                </a:solidFill>
                <a:latin typeface="Agrandir Medium"/>
                <a:ea typeface="Agrandir Medium"/>
                <a:cs typeface="Agrandir Medium"/>
                <a:sym typeface="Agrandir Medium"/>
              </a:rPr>
              <a:t>A desire to participate in FBISD athletics as a 7th grader.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83416" r="-83416"/>
            </a:stretch>
          </a:blipFill>
        </p:spPr>
        <p:txBody>
          <a:bodyPr/>
          <a:lstStyle/>
          <a:p>
            <a:endParaRPr lang="en-US" sz="1200"/>
          </a:p>
        </p:txBody>
      </p:sp>
      <p:grpSp>
        <p:nvGrpSpPr>
          <p:cNvPr id="3" name="Group 3"/>
          <p:cNvGrpSpPr/>
          <p:nvPr/>
        </p:nvGrpSpPr>
        <p:grpSpPr>
          <a:xfrm>
            <a:off x="685800" y="706899"/>
            <a:ext cx="3165328" cy="1721601"/>
            <a:chOff x="0" y="0"/>
            <a:chExt cx="1395706" cy="759115"/>
          </a:xfrm>
        </p:grpSpPr>
        <p:sp>
          <p:nvSpPr>
            <p:cNvPr id="4" name="Freeform 4"/>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5" name="TextBox 5"/>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6" name="Group 6"/>
          <p:cNvGrpSpPr/>
          <p:nvPr/>
        </p:nvGrpSpPr>
        <p:grpSpPr>
          <a:xfrm>
            <a:off x="685800" y="2565999"/>
            <a:ext cx="3165328" cy="1721601"/>
            <a:chOff x="0" y="0"/>
            <a:chExt cx="1395706" cy="759115"/>
          </a:xfrm>
        </p:grpSpPr>
        <p:sp>
          <p:nvSpPr>
            <p:cNvPr id="7" name="Freeform 7"/>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8" name="TextBox 8"/>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9" name="Group 9"/>
          <p:cNvGrpSpPr/>
          <p:nvPr/>
        </p:nvGrpSpPr>
        <p:grpSpPr>
          <a:xfrm>
            <a:off x="685800" y="4427300"/>
            <a:ext cx="3165328" cy="1721601"/>
            <a:chOff x="0" y="0"/>
            <a:chExt cx="1395706" cy="759115"/>
          </a:xfrm>
        </p:grpSpPr>
        <p:sp>
          <p:nvSpPr>
            <p:cNvPr id="10" name="Freeform 10"/>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11" name="TextBox 11"/>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12" name="Group 12"/>
          <p:cNvGrpSpPr/>
          <p:nvPr/>
        </p:nvGrpSpPr>
        <p:grpSpPr>
          <a:xfrm>
            <a:off x="8340872" y="708000"/>
            <a:ext cx="3165328" cy="1721601"/>
            <a:chOff x="0" y="0"/>
            <a:chExt cx="1395706" cy="759115"/>
          </a:xfrm>
        </p:grpSpPr>
        <p:sp>
          <p:nvSpPr>
            <p:cNvPr id="13" name="Freeform 13"/>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14" name="TextBox 14"/>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15" name="Group 15"/>
          <p:cNvGrpSpPr/>
          <p:nvPr/>
        </p:nvGrpSpPr>
        <p:grpSpPr>
          <a:xfrm>
            <a:off x="8340872" y="2567100"/>
            <a:ext cx="3165328" cy="1721601"/>
            <a:chOff x="0" y="0"/>
            <a:chExt cx="1395706" cy="759115"/>
          </a:xfrm>
        </p:grpSpPr>
        <p:sp>
          <p:nvSpPr>
            <p:cNvPr id="16" name="Freeform 16"/>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17" name="TextBox 17"/>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grpSp>
        <p:nvGrpSpPr>
          <p:cNvPr id="18" name="Group 18"/>
          <p:cNvGrpSpPr/>
          <p:nvPr/>
        </p:nvGrpSpPr>
        <p:grpSpPr>
          <a:xfrm>
            <a:off x="8340872" y="4428400"/>
            <a:ext cx="3165328" cy="1721601"/>
            <a:chOff x="0" y="0"/>
            <a:chExt cx="1395706" cy="759115"/>
          </a:xfrm>
        </p:grpSpPr>
        <p:sp>
          <p:nvSpPr>
            <p:cNvPr id="19" name="Freeform 19"/>
            <p:cNvSpPr/>
            <p:nvPr/>
          </p:nvSpPr>
          <p:spPr>
            <a:xfrm>
              <a:off x="0" y="0"/>
              <a:ext cx="1395706" cy="759115"/>
            </a:xfrm>
            <a:custGeom>
              <a:avLst/>
              <a:gdLst/>
              <a:ahLst/>
              <a:cxnLst/>
              <a:rect l="l" t="t" r="r" b="b"/>
              <a:pathLst>
                <a:path w="1395706" h="759115">
                  <a:moveTo>
                    <a:pt x="29350" y="0"/>
                  </a:moveTo>
                  <a:lnTo>
                    <a:pt x="1366356" y="0"/>
                  </a:lnTo>
                  <a:cubicBezTo>
                    <a:pt x="1382566" y="0"/>
                    <a:pt x="1395706" y="13141"/>
                    <a:pt x="1395706" y="29350"/>
                  </a:cubicBezTo>
                  <a:lnTo>
                    <a:pt x="1395706" y="729765"/>
                  </a:lnTo>
                  <a:cubicBezTo>
                    <a:pt x="1395706" y="745975"/>
                    <a:pt x="1382566" y="759115"/>
                    <a:pt x="1366356" y="759115"/>
                  </a:cubicBezTo>
                  <a:lnTo>
                    <a:pt x="29350" y="759115"/>
                  </a:lnTo>
                  <a:cubicBezTo>
                    <a:pt x="13141" y="759115"/>
                    <a:pt x="0" y="745975"/>
                    <a:pt x="0" y="729765"/>
                  </a:cubicBezTo>
                  <a:lnTo>
                    <a:pt x="0" y="29350"/>
                  </a:lnTo>
                  <a:cubicBezTo>
                    <a:pt x="0" y="13141"/>
                    <a:pt x="13141" y="0"/>
                    <a:pt x="29350" y="0"/>
                  </a:cubicBezTo>
                  <a:close/>
                </a:path>
              </a:pathLst>
            </a:custGeom>
            <a:solidFill>
              <a:srgbClr val="DEE19A"/>
            </a:solidFill>
            <a:ln cap="sq">
              <a:noFill/>
              <a:prstDash val="solid"/>
              <a:miter/>
            </a:ln>
          </p:spPr>
          <p:txBody>
            <a:bodyPr/>
            <a:lstStyle/>
            <a:p>
              <a:endParaRPr lang="en-US" sz="1200"/>
            </a:p>
          </p:txBody>
        </p:sp>
        <p:sp>
          <p:nvSpPr>
            <p:cNvPr id="20" name="TextBox 20"/>
            <p:cNvSpPr txBox="1"/>
            <p:nvPr/>
          </p:nvSpPr>
          <p:spPr>
            <a:xfrm>
              <a:off x="0" y="28575"/>
              <a:ext cx="1395706" cy="730540"/>
            </a:xfrm>
            <a:prstGeom prst="rect">
              <a:avLst/>
            </a:prstGeom>
          </p:spPr>
          <p:txBody>
            <a:bodyPr lIns="33867" tIns="33867" rIns="33867" bIns="33867" rtlCol="0" anchor="ctr"/>
            <a:lstStyle/>
            <a:p>
              <a:pPr algn="ctr">
                <a:lnSpc>
                  <a:spcPts val="1283"/>
                </a:lnSpc>
                <a:spcBef>
                  <a:spcPct val="0"/>
                </a:spcBef>
              </a:pPr>
              <a:endParaRPr sz="1200"/>
            </a:p>
          </p:txBody>
        </p:sp>
      </p:grpSp>
      <p:sp>
        <p:nvSpPr>
          <p:cNvPr id="21" name="Freeform 21"/>
          <p:cNvSpPr/>
          <p:nvPr/>
        </p:nvSpPr>
        <p:spPr>
          <a:xfrm>
            <a:off x="5601104" y="815626"/>
            <a:ext cx="989793" cy="1298089"/>
          </a:xfrm>
          <a:custGeom>
            <a:avLst/>
            <a:gdLst/>
            <a:ahLst/>
            <a:cxnLst/>
            <a:rect l="l" t="t" r="r" b="b"/>
            <a:pathLst>
              <a:path w="1484689" h="1947133">
                <a:moveTo>
                  <a:pt x="0" y="0"/>
                </a:moveTo>
                <a:lnTo>
                  <a:pt x="1484688" y="0"/>
                </a:lnTo>
                <a:lnTo>
                  <a:pt x="1484688" y="1947133"/>
                </a:lnTo>
                <a:lnTo>
                  <a:pt x="0" y="1947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2" name="TextBox 22"/>
          <p:cNvSpPr txBox="1"/>
          <p:nvPr/>
        </p:nvSpPr>
        <p:spPr>
          <a:xfrm>
            <a:off x="4102615" y="2566459"/>
            <a:ext cx="3986771" cy="3013646"/>
          </a:xfrm>
          <a:prstGeom prst="rect">
            <a:avLst/>
          </a:prstGeom>
        </p:spPr>
        <p:txBody>
          <a:bodyPr lIns="0" tIns="0" rIns="0" bIns="0" rtlCol="0" anchor="t">
            <a:spAutoFit/>
          </a:bodyPr>
          <a:lstStyle/>
          <a:p>
            <a:pPr algn="ctr">
              <a:lnSpc>
                <a:spcPts val="4666"/>
              </a:lnSpc>
            </a:pPr>
            <a:r>
              <a:rPr lang="en-US" sz="4666" spc="-111">
                <a:solidFill>
                  <a:srgbClr val="FFFFFF"/>
                </a:solidFill>
                <a:latin typeface="TT Milks Casual 700 One"/>
                <a:ea typeface="TT Milks Casual 700 One"/>
                <a:cs typeface="TT Milks Casual 700 One"/>
                <a:sym typeface="TT Milks Casual 700 One"/>
              </a:rPr>
              <a:t>COMPONENTS OF THE PRE-ATHLETIC PROGRAM</a:t>
            </a:r>
          </a:p>
        </p:txBody>
      </p:sp>
      <p:sp>
        <p:nvSpPr>
          <p:cNvPr id="23" name="TextBox 23"/>
          <p:cNvSpPr txBox="1"/>
          <p:nvPr/>
        </p:nvSpPr>
        <p:spPr>
          <a:xfrm>
            <a:off x="873154" y="1017154"/>
            <a:ext cx="2790621" cy="1003865"/>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Sport specific skills will be taught in a rotational format. Football, Volleyball, Basketball, Track &amp; Field, Soccer, Tennis, and Cross Country will have milti-week rotations that will occur throughout the year.</a:t>
            </a:r>
          </a:p>
        </p:txBody>
      </p:sp>
      <p:sp>
        <p:nvSpPr>
          <p:cNvPr id="24" name="TextBox 24"/>
          <p:cNvSpPr txBox="1"/>
          <p:nvPr/>
        </p:nvSpPr>
        <p:spPr>
          <a:xfrm>
            <a:off x="873154" y="2977854"/>
            <a:ext cx="2790621" cy="798680"/>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Students will complete a daily dynamic warmup that will focus on proper running form, body control, agility, explosive movements, and physical strenth.</a:t>
            </a:r>
          </a:p>
        </p:txBody>
      </p:sp>
      <p:sp>
        <p:nvSpPr>
          <p:cNvPr id="25" name="TextBox 25"/>
          <p:cNvSpPr txBox="1"/>
          <p:nvPr/>
        </p:nvSpPr>
        <p:spPr>
          <a:xfrm>
            <a:off x="873154" y="4455621"/>
            <a:ext cx="2790621" cy="1619418"/>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Weightlifting will be introduced to students and will be age appropriate. The development of appropriate and proper technique will be reinforced. Utilizing body weight, students will learn proper technique and fundamentals of weightlifting safely. When proficiency is established, weight will be added in incremental fashion.</a:t>
            </a:r>
          </a:p>
        </p:txBody>
      </p:sp>
      <p:sp>
        <p:nvSpPr>
          <p:cNvPr id="26" name="TextBox 26"/>
          <p:cNvSpPr txBox="1"/>
          <p:nvPr/>
        </p:nvSpPr>
        <p:spPr>
          <a:xfrm>
            <a:off x="8528226" y="945846"/>
            <a:ext cx="2790621" cy="1209049"/>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FBISD Pre-Athletics curriculum, will also include a character education program. Each week students will have an opportunity to work through and improve themselves through interaction with the character education curriculum.</a:t>
            </a:r>
          </a:p>
        </p:txBody>
      </p:sp>
      <p:sp>
        <p:nvSpPr>
          <p:cNvPr id="27" name="TextBox 27"/>
          <p:cNvSpPr txBox="1"/>
          <p:nvPr/>
        </p:nvSpPr>
        <p:spPr>
          <a:xfrm>
            <a:off x="8527536" y="2675256"/>
            <a:ext cx="2790621" cy="1414233"/>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All students will have their grades and academic progress monitored consistent with current athletic department procedures and expectations. Students will understand how their academic progress impacts their eligibility and ability to participate in UIL activities.</a:t>
            </a:r>
          </a:p>
        </p:txBody>
      </p:sp>
      <p:sp>
        <p:nvSpPr>
          <p:cNvPr id="28" name="TextBox 28"/>
          <p:cNvSpPr txBox="1"/>
          <p:nvPr/>
        </p:nvSpPr>
        <p:spPr>
          <a:xfrm>
            <a:off x="8528226" y="4733431"/>
            <a:ext cx="2790621" cy="1003865"/>
          </a:xfrm>
          <a:prstGeom prst="rect">
            <a:avLst/>
          </a:prstGeom>
        </p:spPr>
        <p:txBody>
          <a:bodyPr lIns="0" tIns="0" rIns="0" bIns="0" rtlCol="0" anchor="t">
            <a:spAutoFit/>
          </a:bodyPr>
          <a:lstStyle/>
          <a:p>
            <a:pPr algn="ctr">
              <a:lnSpc>
                <a:spcPts val="1630"/>
              </a:lnSpc>
              <a:spcBef>
                <a:spcPct val="0"/>
              </a:spcBef>
            </a:pPr>
            <a:r>
              <a:rPr lang="en-US" sz="1000" b="1">
                <a:solidFill>
                  <a:srgbClr val="303030"/>
                </a:solidFill>
                <a:latin typeface="Agrandir Medium"/>
                <a:ea typeface="Agrandir Medium"/>
                <a:cs typeface="Agrandir Medium"/>
                <a:sym typeface="Agrandir Medium"/>
              </a:rPr>
              <a:t>Students will be allowed to play games, competitive activities, and mini tournaments in the class period to build interest and enthusiasm for participation in the athletic program.</a:t>
            </a:r>
          </a:p>
        </p:txBody>
      </p:sp>
      <p:sp>
        <p:nvSpPr>
          <p:cNvPr id="29" name="Freeform 29"/>
          <p:cNvSpPr/>
          <p:nvPr/>
        </p:nvSpPr>
        <p:spPr>
          <a:xfrm rot="-7900054">
            <a:off x="4179297" y="1778606"/>
            <a:ext cx="605600" cy="271969"/>
          </a:xfrm>
          <a:custGeom>
            <a:avLst/>
            <a:gdLst/>
            <a:ahLst/>
            <a:cxnLst/>
            <a:rect l="l" t="t" r="r" b="b"/>
            <a:pathLst>
              <a:path w="908400" h="407954">
                <a:moveTo>
                  <a:pt x="0" y="0"/>
                </a:moveTo>
                <a:lnTo>
                  <a:pt x="908399" y="0"/>
                </a:lnTo>
                <a:lnTo>
                  <a:pt x="908399" y="407954"/>
                </a:lnTo>
                <a:lnTo>
                  <a:pt x="0" y="4079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0" name="Freeform 30"/>
          <p:cNvSpPr/>
          <p:nvPr/>
        </p:nvSpPr>
        <p:spPr>
          <a:xfrm rot="-2700000">
            <a:off x="7399723" y="1772274"/>
            <a:ext cx="605600" cy="271969"/>
          </a:xfrm>
          <a:custGeom>
            <a:avLst/>
            <a:gdLst/>
            <a:ahLst/>
            <a:cxnLst/>
            <a:rect l="l" t="t" r="r" b="b"/>
            <a:pathLst>
              <a:path w="908400" h="407954">
                <a:moveTo>
                  <a:pt x="0" y="0"/>
                </a:moveTo>
                <a:lnTo>
                  <a:pt x="908399" y="0"/>
                </a:lnTo>
                <a:lnTo>
                  <a:pt x="908399" y="407954"/>
                </a:lnTo>
                <a:lnTo>
                  <a:pt x="0" y="4079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1" name="Freeform 31"/>
          <p:cNvSpPr/>
          <p:nvPr/>
        </p:nvSpPr>
        <p:spPr>
          <a:xfrm rot="3209977">
            <a:off x="7411057" y="4861359"/>
            <a:ext cx="582931" cy="261789"/>
          </a:xfrm>
          <a:custGeom>
            <a:avLst/>
            <a:gdLst/>
            <a:ahLst/>
            <a:cxnLst/>
            <a:rect l="l" t="t" r="r" b="b"/>
            <a:pathLst>
              <a:path w="874397" h="392684">
                <a:moveTo>
                  <a:pt x="0" y="0"/>
                </a:moveTo>
                <a:lnTo>
                  <a:pt x="874397" y="0"/>
                </a:lnTo>
                <a:lnTo>
                  <a:pt x="874397" y="392683"/>
                </a:lnTo>
                <a:lnTo>
                  <a:pt x="0" y="392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2" name="Freeform 32"/>
          <p:cNvSpPr/>
          <p:nvPr/>
        </p:nvSpPr>
        <p:spPr>
          <a:xfrm rot="7866361">
            <a:off x="4190631" y="4847407"/>
            <a:ext cx="582931" cy="261789"/>
          </a:xfrm>
          <a:custGeom>
            <a:avLst/>
            <a:gdLst/>
            <a:ahLst/>
            <a:cxnLst/>
            <a:rect l="l" t="t" r="r" b="b"/>
            <a:pathLst>
              <a:path w="874397" h="392684">
                <a:moveTo>
                  <a:pt x="0" y="0"/>
                </a:moveTo>
                <a:lnTo>
                  <a:pt x="874397" y="0"/>
                </a:lnTo>
                <a:lnTo>
                  <a:pt x="874397" y="392683"/>
                </a:lnTo>
                <a:lnTo>
                  <a:pt x="0" y="392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3" name="Freeform 33"/>
          <p:cNvSpPr/>
          <p:nvPr/>
        </p:nvSpPr>
        <p:spPr>
          <a:xfrm>
            <a:off x="4969127" y="4507994"/>
            <a:ext cx="2253747" cy="344209"/>
          </a:xfrm>
          <a:custGeom>
            <a:avLst/>
            <a:gdLst/>
            <a:ahLst/>
            <a:cxnLst/>
            <a:rect l="l" t="t" r="r" b="b"/>
            <a:pathLst>
              <a:path w="3380621" h="516313">
                <a:moveTo>
                  <a:pt x="0" y="0"/>
                </a:moveTo>
                <a:lnTo>
                  <a:pt x="3380622" y="0"/>
                </a:lnTo>
                <a:lnTo>
                  <a:pt x="3380622" y="516313"/>
                </a:lnTo>
                <a:lnTo>
                  <a:pt x="0" y="5163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95269" y="1122363"/>
            <a:ext cx="9001462" cy="1820013"/>
          </a:xfrm>
        </p:spPr>
        <p:txBody>
          <a:bodyPr vert="horz" lIns="91440" tIns="45720" rIns="91440" bIns="45720" rtlCol="0" anchor="b">
            <a:normAutofit/>
          </a:bodyPr>
          <a:lstStyle/>
          <a:p>
            <a:r>
              <a:rPr lang="en-US" sz="6000" dirty="0">
                <a:solidFill>
                  <a:srgbClr val="FFFFFF"/>
                </a:solidFill>
                <a:effectLst/>
              </a:rPr>
              <a:t>Level Options:</a:t>
            </a:r>
          </a:p>
        </p:txBody>
      </p:sp>
      <p:sp>
        <p:nvSpPr>
          <p:cNvPr id="3" name="Text Placeholder 2"/>
          <p:cNvSpPr>
            <a:spLocks noGrp="1"/>
          </p:cNvSpPr>
          <p:nvPr>
            <p:ph type="body" idx="1"/>
          </p:nvPr>
        </p:nvSpPr>
        <p:spPr>
          <a:xfrm>
            <a:off x="1595269" y="3239994"/>
            <a:ext cx="9001462" cy="2173909"/>
          </a:xfrm>
        </p:spPr>
        <p:txBody>
          <a:bodyPr vert="horz" lIns="91440" tIns="45720" rIns="91440" bIns="45720" rtlCol="0">
            <a:normAutofit/>
          </a:bodyPr>
          <a:lstStyle/>
          <a:p>
            <a:r>
              <a:rPr lang="en-US" sz="3600" u="sng" dirty="0">
                <a:solidFill>
                  <a:srgbClr val="FFFFFF"/>
                </a:solidFill>
              </a:rPr>
              <a:t>On-Level</a:t>
            </a:r>
            <a:r>
              <a:rPr lang="en-US" sz="3600" dirty="0">
                <a:solidFill>
                  <a:srgbClr val="FFFFFF"/>
                </a:solidFill>
              </a:rPr>
              <a:t> or </a:t>
            </a:r>
            <a:r>
              <a:rPr lang="en-US" sz="3600" u="sng" dirty="0">
                <a:solidFill>
                  <a:srgbClr val="FFFFFF"/>
                </a:solidFill>
              </a:rPr>
              <a:t>AAC</a:t>
            </a:r>
          </a:p>
          <a:p>
            <a:r>
              <a:rPr lang="en-US" sz="3600" dirty="0">
                <a:solidFill>
                  <a:srgbClr val="FFFFFF"/>
                </a:solidFill>
              </a:rPr>
              <a:t>English • Math • Science• Social Studies</a:t>
            </a:r>
          </a:p>
        </p:txBody>
      </p:sp>
    </p:spTree>
    <p:extLst>
      <p:ext uri="{BB962C8B-B14F-4D97-AF65-F5344CB8AC3E}">
        <p14:creationId xmlns:p14="http://schemas.microsoft.com/office/powerpoint/2010/main" val="33393468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096963"/>
            <a:ext cx="3367361" cy="4664075"/>
          </a:xfrm>
        </p:spPr>
        <p:txBody>
          <a:bodyPr>
            <a:normAutofit/>
          </a:bodyPr>
          <a:lstStyle/>
          <a:p>
            <a:r>
              <a:rPr lang="en-US" sz="2800" dirty="0">
                <a:solidFill>
                  <a:schemeClr val="bg1"/>
                </a:solidFill>
                <a:effectLst/>
              </a:rPr>
              <a:t>AAC =</a:t>
            </a:r>
            <a:br>
              <a:rPr lang="en-US" sz="2800" dirty="0">
                <a:solidFill>
                  <a:schemeClr val="bg1"/>
                </a:solidFill>
                <a:effectLst/>
              </a:rPr>
            </a:br>
            <a:r>
              <a:rPr lang="en-US" sz="2800" dirty="0">
                <a:solidFill>
                  <a:schemeClr val="bg1"/>
                </a:solidFill>
                <a:effectLst/>
              </a:rPr>
              <a:t>Advance Academic Course</a:t>
            </a:r>
            <a:endParaRPr lang="en-US" sz="2800" b="1" dirty="0">
              <a:solidFill>
                <a:schemeClr val="bg1"/>
              </a:solidFill>
              <a:effectLst/>
            </a:endParaRP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45835" y="707102"/>
            <a:ext cx="6505462" cy="5443796"/>
          </a:xfrm>
        </p:spPr>
        <p:txBody>
          <a:bodyPr anchor="ctr">
            <a:noAutofit/>
          </a:bodyPr>
          <a:lstStyle/>
          <a:p>
            <a:pPr marL="285750" indent="-285750" algn="l">
              <a:buFont typeface="Arial" panose="020B0604020202020204" pitchFamily="34" charset="0"/>
              <a:buChar char="•"/>
            </a:pPr>
            <a:r>
              <a:rPr lang="en-US" sz="2400" dirty="0">
                <a:effectLst/>
              </a:rPr>
              <a:t>Higher level of rigor</a:t>
            </a:r>
          </a:p>
          <a:p>
            <a:pPr marL="285750" indent="-285750" algn="l">
              <a:buFont typeface="Arial" panose="020B0604020202020204" pitchFamily="34" charset="0"/>
              <a:buChar char="•"/>
            </a:pPr>
            <a:r>
              <a:rPr lang="en-US" sz="2400" dirty="0">
                <a:effectLst/>
              </a:rPr>
              <a:t>Fast –paced</a:t>
            </a:r>
          </a:p>
          <a:p>
            <a:pPr marL="285750" indent="-285750" algn="l">
              <a:buFont typeface="Arial" panose="020B0604020202020204" pitchFamily="34" charset="0"/>
              <a:buChar char="•"/>
            </a:pPr>
            <a:r>
              <a:rPr lang="en-US" sz="2400" dirty="0">
                <a:effectLst/>
              </a:rPr>
              <a:t>Additional daily study time is needed</a:t>
            </a:r>
          </a:p>
          <a:p>
            <a:pPr marL="285750" indent="-285750" algn="l">
              <a:buFont typeface="Arial" panose="020B0604020202020204" pitchFamily="34" charset="0"/>
              <a:buChar char="•"/>
            </a:pPr>
            <a:r>
              <a:rPr lang="en-US" sz="2400" dirty="0">
                <a:effectLst/>
              </a:rPr>
              <a:t>Special assignments:  Science Fair, History Project, etc. </a:t>
            </a:r>
          </a:p>
          <a:p>
            <a:pPr marL="285750" indent="-285750" algn="l">
              <a:buFont typeface="Arial" panose="020B0604020202020204" pitchFamily="34" charset="0"/>
              <a:buChar char="•"/>
            </a:pPr>
            <a:r>
              <a:rPr lang="en-US" sz="2400" dirty="0">
                <a:effectLst/>
              </a:rPr>
              <a:t>GT students are required to enrolled in identified area (Math/Science, ELA/SS)</a:t>
            </a:r>
          </a:p>
          <a:p>
            <a:pPr marL="0" indent="0">
              <a:buNone/>
            </a:pPr>
            <a:endParaRPr lang="en-US" sz="2400" b="1" i="1" dirty="0">
              <a:solidFill>
                <a:schemeClr val="tx1">
                  <a:lumMod val="95000"/>
                  <a:lumOff val="5000"/>
                </a:schemeClr>
              </a:solidFill>
            </a:endParaRPr>
          </a:p>
        </p:txBody>
      </p:sp>
    </p:spTree>
    <p:extLst>
      <p:ext uri="{BB962C8B-B14F-4D97-AF65-F5344CB8AC3E}">
        <p14:creationId xmlns:p14="http://schemas.microsoft.com/office/powerpoint/2010/main" val="411285748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Pencil and answer-sheet">
            <a:extLst>
              <a:ext uri="{FF2B5EF4-FFF2-40B4-BE49-F238E27FC236}">
                <a16:creationId xmlns:a16="http://schemas.microsoft.com/office/drawing/2014/main" id="{5DE6B4CD-61D7-F1C0-044D-17559FCA4999}"/>
              </a:ext>
            </a:extLst>
          </p:cNvPr>
          <p:cNvPicPr>
            <a:picLocks noChangeAspect="1"/>
          </p:cNvPicPr>
          <p:nvPr/>
        </p:nvPicPr>
        <p:blipFill rotWithShape="1">
          <a:blip r:embed="rId4">
            <a:alphaModFix amt="35000"/>
            <a:grayscl/>
          </a:blip>
          <a:srcRect b="881"/>
          <a:stretch/>
        </p:blipFill>
        <p:spPr>
          <a:xfrm>
            <a:off x="-101580" y="-166255"/>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493679" y="743527"/>
            <a:ext cx="9001462" cy="1186727"/>
          </a:xfrm>
        </p:spPr>
        <p:txBody>
          <a:bodyPr vert="horz" lIns="91440" tIns="45720" rIns="91440" bIns="45720" rtlCol="0" anchor="b">
            <a:normAutofit/>
          </a:bodyPr>
          <a:lstStyle/>
          <a:p>
            <a:r>
              <a:rPr lang="en-US" sz="6600" u="sng" dirty="0"/>
              <a:t>AAC </a:t>
            </a:r>
            <a:r>
              <a:rPr lang="en-US" sz="6600" u="sng" dirty="0" err="1"/>
              <a:t>MatH</a:t>
            </a:r>
            <a:r>
              <a:rPr lang="en-US" sz="6600" u="sng" dirty="0"/>
              <a:t> 6</a:t>
            </a:r>
          </a:p>
        </p:txBody>
      </p:sp>
      <p:sp>
        <p:nvSpPr>
          <p:cNvPr id="3" name="Text Placeholder 2"/>
          <p:cNvSpPr>
            <a:spLocks noGrp="1"/>
          </p:cNvSpPr>
          <p:nvPr>
            <p:ph type="body" idx="1"/>
          </p:nvPr>
        </p:nvSpPr>
        <p:spPr>
          <a:xfrm>
            <a:off x="1595269" y="2235201"/>
            <a:ext cx="9001462" cy="3685308"/>
          </a:xfrm>
        </p:spPr>
        <p:txBody>
          <a:bodyPr vert="horz" lIns="91440" tIns="45720" rIns="91440" bIns="45720" rtlCol="0">
            <a:normAutofit fontScale="92500" lnSpcReduction="10000"/>
          </a:bodyPr>
          <a:lstStyle/>
          <a:p>
            <a:r>
              <a:rPr lang="en-US" sz="4000" b="1" dirty="0">
                <a:solidFill>
                  <a:schemeClr val="tx1"/>
                </a:solidFill>
              </a:rPr>
              <a:t>Accelerated Curriculum </a:t>
            </a:r>
          </a:p>
          <a:p>
            <a:r>
              <a:rPr lang="en-US" sz="4000" b="1" dirty="0">
                <a:solidFill>
                  <a:schemeClr val="tx1"/>
                </a:solidFill>
              </a:rPr>
              <a:t>100% of 6</a:t>
            </a:r>
            <a:r>
              <a:rPr lang="en-US" sz="4000" b="1" baseline="30000" dirty="0">
                <a:solidFill>
                  <a:schemeClr val="tx1"/>
                </a:solidFill>
              </a:rPr>
              <a:t>th</a:t>
            </a:r>
            <a:r>
              <a:rPr lang="en-US" sz="4000" b="1" dirty="0">
                <a:solidFill>
                  <a:schemeClr val="tx1"/>
                </a:solidFill>
              </a:rPr>
              <a:t> Grade TEKS</a:t>
            </a:r>
          </a:p>
          <a:p>
            <a:r>
              <a:rPr lang="en-US" sz="4000" b="1" dirty="0">
                <a:solidFill>
                  <a:schemeClr val="tx1"/>
                </a:solidFill>
              </a:rPr>
              <a:t>51% of  7</a:t>
            </a:r>
            <a:r>
              <a:rPr lang="en-US" sz="4000" b="1" baseline="30000" dirty="0">
                <a:solidFill>
                  <a:schemeClr val="tx1"/>
                </a:solidFill>
              </a:rPr>
              <a:t>th</a:t>
            </a:r>
            <a:r>
              <a:rPr lang="en-US" sz="4000" b="1" dirty="0">
                <a:solidFill>
                  <a:schemeClr val="tx1"/>
                </a:solidFill>
              </a:rPr>
              <a:t> Grade TEKS</a:t>
            </a:r>
          </a:p>
          <a:p>
            <a:r>
              <a:rPr lang="en-US" sz="2900" b="1" dirty="0">
                <a:solidFill>
                  <a:schemeClr val="tx1"/>
                </a:solidFill>
              </a:rPr>
              <a:t>Covers 150% of the middle school TEKS. Students spend less time in a math classroom than they do in Elementary School.</a:t>
            </a:r>
          </a:p>
        </p:txBody>
      </p:sp>
    </p:spTree>
    <p:extLst>
      <p:ext uri="{BB962C8B-B14F-4D97-AF65-F5344CB8AC3E}">
        <p14:creationId xmlns:p14="http://schemas.microsoft.com/office/powerpoint/2010/main" val="2196977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3D03CE6AB8647BC89789E76125E4F" ma:contentTypeVersion="15" ma:contentTypeDescription="Create a new document." ma:contentTypeScope="" ma:versionID="afb5789e15a302d7fb1e7d5c573c7d4e">
  <xsd:schema xmlns:xsd="http://www.w3.org/2001/XMLSchema" xmlns:xs="http://www.w3.org/2001/XMLSchema" xmlns:p="http://schemas.microsoft.com/office/2006/metadata/properties" xmlns:ns1="http://schemas.microsoft.com/sharepoint/v3" xmlns:ns3="97d9093b-323c-45b6-a61f-63b163925e61" xmlns:ns4="6a8125ac-ca35-41ca-b62a-c798726d985d" targetNamespace="http://schemas.microsoft.com/office/2006/metadata/properties" ma:root="true" ma:fieldsID="abad581a9379f6acbf73bd1e631a91e7" ns1:_="" ns3:_="" ns4:_="">
    <xsd:import namespace="http://schemas.microsoft.com/sharepoint/v3"/>
    <xsd:import namespace="97d9093b-323c-45b6-a61f-63b163925e61"/>
    <xsd:import namespace="6a8125ac-ca35-41ca-b62a-c798726d985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d9093b-323c-45b6-a61f-63b163925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8125ac-ca35-41ca-b62a-c798726d98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F3461-DEDA-4545-A99B-13527BEE5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7d9093b-323c-45b6-a61f-63b163925e61"/>
    <ds:schemaRef ds:uri="6a8125ac-ca35-41ca-b62a-c798726d98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1154BB-491A-49D0-AF00-27BB8BCD22DC}">
  <ds:schemaRefs>
    <ds:schemaRef ds:uri="http://www.w3.org/XML/1998/namespace"/>
    <ds:schemaRef ds:uri="http://purl.org/dc/elements/1.1/"/>
    <ds:schemaRef ds:uri="http://schemas.microsoft.com/office/infopath/2007/PartnerControls"/>
    <ds:schemaRef ds:uri="http://purl.org/dc/terms/"/>
    <ds:schemaRef ds:uri="6a8125ac-ca35-41ca-b62a-c798726d985d"/>
    <ds:schemaRef ds:uri="http://purl.org/dc/dcmitype/"/>
    <ds:schemaRef ds:uri="http://schemas.openxmlformats.org/package/2006/metadata/core-properties"/>
    <ds:schemaRef ds:uri="http://schemas.microsoft.com/office/2006/documentManagement/types"/>
    <ds:schemaRef ds:uri="97d9093b-323c-45b6-a61f-63b163925e61"/>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0B18838-94BD-41C5-ACDD-8FA0E5D19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16282</TotalTime>
  <Words>1266</Words>
  <Application>Microsoft Office PowerPoint</Application>
  <PresentationFormat>Widescreen</PresentationFormat>
  <Paragraphs>121</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Agrandir</vt:lpstr>
      <vt:lpstr>Agrandir Medium</vt:lpstr>
      <vt:lpstr>Arial</vt:lpstr>
      <vt:lpstr>Bookman Old Style</vt:lpstr>
      <vt:lpstr>Calibri</vt:lpstr>
      <vt:lpstr>Public Sans</vt:lpstr>
      <vt:lpstr>Rockwell</vt:lpstr>
      <vt:lpstr>Symbol</vt:lpstr>
      <vt:lpstr>TT Milks Casual 700 One</vt:lpstr>
      <vt:lpstr>Damask</vt:lpstr>
      <vt:lpstr>What to expect When you have a 6th Grader</vt:lpstr>
      <vt:lpstr>Elementary Vs  Middle School</vt:lpstr>
      <vt:lpstr>6th Grade Courses:</vt:lpstr>
      <vt:lpstr>PowerPoint Presentation</vt:lpstr>
      <vt:lpstr>PowerPoint Presentation</vt:lpstr>
      <vt:lpstr>PowerPoint Presentation</vt:lpstr>
      <vt:lpstr>Level Options:</vt:lpstr>
      <vt:lpstr>AAC = Advance Academic Course</vt:lpstr>
      <vt:lpstr>AAC MatH 6</vt:lpstr>
      <vt:lpstr>Senate Bill 2124</vt:lpstr>
      <vt:lpstr>PowerPoint Presentation</vt:lpstr>
      <vt:lpstr>PowerPoint Presentation</vt:lpstr>
      <vt:lpstr>Success in AAC</vt:lpstr>
      <vt:lpstr>On-Level</vt:lpstr>
      <vt:lpstr>Time Management</vt:lpstr>
      <vt:lpstr>Proven Strategies for School Success:</vt:lpstr>
      <vt:lpstr>Course Verification Window</vt:lpstr>
      <vt:lpstr>Elective classes</vt:lpstr>
      <vt:lpstr>Guidelines for Exiting aAC Course</vt:lpstr>
      <vt:lpstr>Follow-up questions</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Luney, Adrienne</dc:creator>
  <cp:lastModifiedBy>Sanders, Dawne</cp:lastModifiedBy>
  <cp:revision>151</cp:revision>
  <cp:lastPrinted>2019-03-06T14:37:16Z</cp:lastPrinted>
  <dcterms:created xsi:type="dcterms:W3CDTF">2017-01-09T17:27:29Z</dcterms:created>
  <dcterms:modified xsi:type="dcterms:W3CDTF">2025-01-29T17:35:49Z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0x010100AF13D03CE6AB8647BC89789E76125E4F</vt:lpwstr>
  </property>
</Properties>
</file>